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9" r:id="rId2"/>
    <p:sldId id="276" r:id="rId3"/>
    <p:sldId id="258" r:id="rId4"/>
    <p:sldId id="279" r:id="rId5"/>
    <p:sldId id="280" r:id="rId6"/>
    <p:sldId id="278" r:id="rId7"/>
    <p:sldId id="283" r:id="rId8"/>
    <p:sldId id="290" r:id="rId9"/>
    <p:sldId id="287" r:id="rId10"/>
    <p:sldId id="289" r:id="rId11"/>
    <p:sldId id="281" r:id="rId12"/>
    <p:sldId id="285" r:id="rId13"/>
    <p:sldId id="277" r:id="rId14"/>
    <p:sldId id="284" r:id="rId15"/>
    <p:sldId id="286" r:id="rId16"/>
    <p:sldId id="288" r:id="rId17"/>
    <p:sldId id="267"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Raleway Light" pitchFamily="34" charset="0"/>
        <a:ea typeface="+mn-ea"/>
        <a:cs typeface="+mn-cs"/>
      </a:defRPr>
    </a:lvl1pPr>
    <a:lvl2pPr marL="457200" algn="l" rtl="0" eaLnBrk="0" fontAlgn="base" hangingPunct="0">
      <a:spcBef>
        <a:spcPct val="0"/>
      </a:spcBef>
      <a:spcAft>
        <a:spcPct val="0"/>
      </a:spcAft>
      <a:defRPr kern="1200">
        <a:solidFill>
          <a:schemeClr val="tx1"/>
        </a:solidFill>
        <a:latin typeface="Raleway Light" pitchFamily="34" charset="0"/>
        <a:ea typeface="+mn-ea"/>
        <a:cs typeface="+mn-cs"/>
      </a:defRPr>
    </a:lvl2pPr>
    <a:lvl3pPr marL="914400" algn="l" rtl="0" eaLnBrk="0" fontAlgn="base" hangingPunct="0">
      <a:spcBef>
        <a:spcPct val="0"/>
      </a:spcBef>
      <a:spcAft>
        <a:spcPct val="0"/>
      </a:spcAft>
      <a:defRPr kern="1200">
        <a:solidFill>
          <a:schemeClr val="tx1"/>
        </a:solidFill>
        <a:latin typeface="Raleway Light" pitchFamily="34" charset="0"/>
        <a:ea typeface="+mn-ea"/>
        <a:cs typeface="+mn-cs"/>
      </a:defRPr>
    </a:lvl3pPr>
    <a:lvl4pPr marL="1371600" algn="l" rtl="0" eaLnBrk="0" fontAlgn="base" hangingPunct="0">
      <a:spcBef>
        <a:spcPct val="0"/>
      </a:spcBef>
      <a:spcAft>
        <a:spcPct val="0"/>
      </a:spcAft>
      <a:defRPr kern="1200">
        <a:solidFill>
          <a:schemeClr val="tx1"/>
        </a:solidFill>
        <a:latin typeface="Raleway Light" pitchFamily="34" charset="0"/>
        <a:ea typeface="+mn-ea"/>
        <a:cs typeface="+mn-cs"/>
      </a:defRPr>
    </a:lvl4pPr>
    <a:lvl5pPr marL="1828800" algn="l" rtl="0" eaLnBrk="0" fontAlgn="base" hangingPunct="0">
      <a:spcBef>
        <a:spcPct val="0"/>
      </a:spcBef>
      <a:spcAft>
        <a:spcPct val="0"/>
      </a:spcAft>
      <a:defRPr kern="1200">
        <a:solidFill>
          <a:schemeClr val="tx1"/>
        </a:solidFill>
        <a:latin typeface="Raleway Light" pitchFamily="34" charset="0"/>
        <a:ea typeface="+mn-ea"/>
        <a:cs typeface="+mn-cs"/>
      </a:defRPr>
    </a:lvl5pPr>
    <a:lvl6pPr marL="2286000" algn="l" defTabSz="914400" rtl="0" eaLnBrk="1" latinLnBrk="0" hangingPunct="1">
      <a:defRPr kern="1200">
        <a:solidFill>
          <a:schemeClr val="tx1"/>
        </a:solidFill>
        <a:latin typeface="Raleway Light" pitchFamily="34" charset="0"/>
        <a:ea typeface="+mn-ea"/>
        <a:cs typeface="+mn-cs"/>
      </a:defRPr>
    </a:lvl6pPr>
    <a:lvl7pPr marL="2743200" algn="l" defTabSz="914400" rtl="0" eaLnBrk="1" latinLnBrk="0" hangingPunct="1">
      <a:defRPr kern="1200">
        <a:solidFill>
          <a:schemeClr val="tx1"/>
        </a:solidFill>
        <a:latin typeface="Raleway Light" pitchFamily="34" charset="0"/>
        <a:ea typeface="+mn-ea"/>
        <a:cs typeface="+mn-cs"/>
      </a:defRPr>
    </a:lvl7pPr>
    <a:lvl8pPr marL="3200400" algn="l" defTabSz="914400" rtl="0" eaLnBrk="1" latinLnBrk="0" hangingPunct="1">
      <a:defRPr kern="1200">
        <a:solidFill>
          <a:schemeClr val="tx1"/>
        </a:solidFill>
        <a:latin typeface="Raleway Light" pitchFamily="34" charset="0"/>
        <a:ea typeface="+mn-ea"/>
        <a:cs typeface="+mn-cs"/>
      </a:defRPr>
    </a:lvl8pPr>
    <a:lvl9pPr marL="3657600" algn="l" defTabSz="914400" rtl="0" eaLnBrk="1" latinLnBrk="0" hangingPunct="1">
      <a:defRPr kern="1200">
        <a:solidFill>
          <a:schemeClr val="tx1"/>
        </a:solidFill>
        <a:latin typeface="Raleway Light"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guide id="3" pos="7152">
          <p15:clr>
            <a:srgbClr val="A4A3A4"/>
          </p15:clr>
        </p15:guide>
        <p15:guide id="4" pos="528">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ola Pasca" initials="PP" lastIdx="1" clrIdx="0">
    <p:extLst>
      <p:ext uri="{19B8F6BF-5375-455C-9EA6-DF929625EA0E}">
        <p15:presenceInfo xmlns:p15="http://schemas.microsoft.com/office/powerpoint/2012/main" xmlns="" userId="e2fdc099747ac0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8147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CDB8ED-12F3-4861-927A-437E4FBCD1C7}" v="373" dt="2020-09-09T09:53:02.9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291" autoAdjust="0"/>
  </p:normalViewPr>
  <p:slideViewPr>
    <p:cSldViewPr snapToGrid="0">
      <p:cViewPr varScale="1">
        <p:scale>
          <a:sx n="69" d="100"/>
          <a:sy n="69" d="100"/>
        </p:scale>
        <p:origin x="-756" y="-96"/>
      </p:cViewPr>
      <p:guideLst>
        <p:guide orient="horz" pos="2160"/>
        <p:guide pos="3840"/>
        <p:guide pos="7152"/>
        <p:guide pos="528"/>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p:cViewPr varScale="1">
        <p:scale>
          <a:sx n="55" d="100"/>
          <a:sy n="55" d="100"/>
        </p:scale>
        <p:origin x="2880"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33C0D3E-9A93-4A18-A744-C0940C3228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xmlns="" id="{C954EE96-5BA1-471F-B6DF-F293E0A0E6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4A3A1139-9CA9-4EDC-B0F0-992C5C9B788A}" type="datetimeFigureOut">
              <a:rPr lang="en-GB"/>
              <a:pPr>
                <a:defRPr/>
              </a:pPr>
              <a:t>13/01/2021</a:t>
            </a:fld>
            <a:endParaRPr lang="en-GB"/>
          </a:p>
        </p:txBody>
      </p:sp>
      <p:sp>
        <p:nvSpPr>
          <p:cNvPr id="4" name="Footer Placeholder 3">
            <a:extLst>
              <a:ext uri="{FF2B5EF4-FFF2-40B4-BE49-F238E27FC236}">
                <a16:creationId xmlns:a16="http://schemas.microsoft.com/office/drawing/2014/main" xmlns="" id="{F4F9CEC4-1A53-4228-A4D5-6D023E5F83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a:extLst>
              <a:ext uri="{FF2B5EF4-FFF2-40B4-BE49-F238E27FC236}">
                <a16:creationId xmlns:a16="http://schemas.microsoft.com/office/drawing/2014/main" xmlns="" id="{46338CA1-BF8F-4DFD-9BE0-55FFB379F38A}"/>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EB63CCB-6DD2-4774-9B52-602E30D1873B}" type="slidenum">
              <a:rPr lang="en-GB" altLang="it-IT"/>
              <a:pPr>
                <a:defRPr/>
              </a:pPr>
              <a:t>‹N›</a:t>
            </a:fld>
            <a:endParaRPr lang="en-GB" altLang="it-IT"/>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0DBB004-2F76-47FC-84CB-D9C3B064F5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xmlns="" id="{49C64E47-7237-47AD-9B20-06340A18CCE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4EC0E7F9-DD2C-4A43-A730-ECECC3CDDECB}" type="datetimeFigureOut">
              <a:rPr lang="en-GB"/>
              <a:pPr>
                <a:defRPr/>
              </a:pPr>
              <a:t>13/01/2021</a:t>
            </a:fld>
            <a:endParaRPr lang="en-GB"/>
          </a:p>
        </p:txBody>
      </p:sp>
      <p:sp>
        <p:nvSpPr>
          <p:cNvPr id="4" name="Slide Image Placeholder 3">
            <a:extLst>
              <a:ext uri="{FF2B5EF4-FFF2-40B4-BE49-F238E27FC236}">
                <a16:creationId xmlns:a16="http://schemas.microsoft.com/office/drawing/2014/main" xmlns="" id="{16094F93-61AE-430D-81E9-1DDE64BAAC5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xmlns="" id="{47E64083-5881-4531-A07F-670C28A4A4A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xmlns="" id="{C354CBB9-1297-4B77-8E08-FCFA1C3E6F6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xmlns="" id="{8B868B92-85F8-485B-A604-AB25D73A1D7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DA3AAD5-E443-4C13-8EA5-344AB7FA156B}" type="slidenum">
              <a:rPr lang="en-GB" altLang="it-IT"/>
              <a:pPr>
                <a:defRPr/>
              </a:pPr>
              <a:t>‹N›</a:t>
            </a:fld>
            <a:endParaRPr lang="en-GB"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82906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2DE8E285-8930-4D37-9055-F17B670B7A9B}"/>
              </a:ext>
            </a:extLst>
          </p:cNvPr>
          <p:cNvSpPr/>
          <p:nvPr userDrawn="1"/>
        </p:nvSpPr>
        <p:spPr>
          <a:xfrm>
            <a:off x="11495088" y="322263"/>
            <a:ext cx="434975" cy="433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xmlns="" val="2045948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52609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12192000" cy="685800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Tree>
    <p:extLst>
      <p:ext uri="{BB962C8B-B14F-4D97-AF65-F5344CB8AC3E}">
        <p14:creationId xmlns:p14="http://schemas.microsoft.com/office/powerpoint/2010/main" xmlns="" val="275629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Oval 1">
            <a:extLst>
              <a:ext uri="{FF2B5EF4-FFF2-40B4-BE49-F238E27FC236}">
                <a16:creationId xmlns:a16="http://schemas.microsoft.com/office/drawing/2014/main" xmlns="" id="{E38454DD-94C2-4BE1-87B3-9DBBB527D573}"/>
              </a:ext>
            </a:extLst>
          </p:cNvPr>
          <p:cNvSpPr/>
          <p:nvPr userDrawn="1"/>
        </p:nvSpPr>
        <p:spPr>
          <a:xfrm>
            <a:off x="11495088" y="322263"/>
            <a:ext cx="434975" cy="433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icture Placeholder 3"/>
          <p:cNvSpPr>
            <a:spLocks noGrp="1"/>
          </p:cNvSpPr>
          <p:nvPr>
            <p:ph type="pic" sz="quarter" idx="10"/>
          </p:nvPr>
        </p:nvSpPr>
        <p:spPr>
          <a:xfrm>
            <a:off x="0" y="0"/>
            <a:ext cx="6096000" cy="685800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Tree>
    <p:extLst>
      <p:ext uri="{BB962C8B-B14F-4D97-AF65-F5344CB8AC3E}">
        <p14:creationId xmlns:p14="http://schemas.microsoft.com/office/powerpoint/2010/main" xmlns="" val="293250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Oval 1">
            <a:extLst>
              <a:ext uri="{FF2B5EF4-FFF2-40B4-BE49-F238E27FC236}">
                <a16:creationId xmlns:a16="http://schemas.microsoft.com/office/drawing/2014/main" xmlns="" id="{7EACC68B-DA97-4793-85A8-7E502BE9605C}"/>
              </a:ext>
            </a:extLst>
          </p:cNvPr>
          <p:cNvSpPr/>
          <p:nvPr userDrawn="1"/>
        </p:nvSpPr>
        <p:spPr>
          <a:xfrm>
            <a:off x="11495088" y="322263"/>
            <a:ext cx="434975" cy="433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Picture Placeholder 9"/>
          <p:cNvSpPr>
            <a:spLocks noGrp="1"/>
          </p:cNvSpPr>
          <p:nvPr>
            <p:ph type="pic" sz="quarter" idx="10"/>
          </p:nvPr>
        </p:nvSpPr>
        <p:spPr>
          <a:xfrm>
            <a:off x="1040169" y="2058324"/>
            <a:ext cx="4853869" cy="2740654"/>
          </a:xfrm>
          <a:custGeom>
            <a:avLst/>
            <a:gdLst>
              <a:gd name="connsiteX0" fmla="*/ 0 w 4853869"/>
              <a:gd name="connsiteY0" fmla="*/ 0 h 2740654"/>
              <a:gd name="connsiteX1" fmla="*/ 4853869 w 4853869"/>
              <a:gd name="connsiteY1" fmla="*/ 0 h 2740654"/>
              <a:gd name="connsiteX2" fmla="*/ 4853869 w 4853869"/>
              <a:gd name="connsiteY2" fmla="*/ 2740654 h 2740654"/>
              <a:gd name="connsiteX3" fmla="*/ 0 w 4853869"/>
              <a:gd name="connsiteY3" fmla="*/ 2740654 h 2740654"/>
            </a:gdLst>
            <a:ahLst/>
            <a:cxnLst>
              <a:cxn ang="0">
                <a:pos x="connsiteX0" y="connsiteY0"/>
              </a:cxn>
              <a:cxn ang="0">
                <a:pos x="connsiteX1" y="connsiteY1"/>
              </a:cxn>
              <a:cxn ang="0">
                <a:pos x="connsiteX2" y="connsiteY2"/>
              </a:cxn>
              <a:cxn ang="0">
                <a:pos x="connsiteX3" y="connsiteY3"/>
              </a:cxn>
            </a:cxnLst>
            <a:rect l="l" t="t" r="r" b="b"/>
            <a:pathLst>
              <a:path w="4853869" h="2740654">
                <a:moveTo>
                  <a:pt x="0" y="0"/>
                </a:moveTo>
                <a:lnTo>
                  <a:pt x="4853869" y="0"/>
                </a:lnTo>
                <a:lnTo>
                  <a:pt x="4853869" y="2740654"/>
                </a:lnTo>
                <a:lnTo>
                  <a:pt x="0" y="274065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Tree>
    <p:extLst>
      <p:ext uri="{BB962C8B-B14F-4D97-AF65-F5344CB8AC3E}">
        <p14:creationId xmlns:p14="http://schemas.microsoft.com/office/powerpoint/2010/main" xmlns="" val="115310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Oval 1">
            <a:extLst>
              <a:ext uri="{FF2B5EF4-FFF2-40B4-BE49-F238E27FC236}">
                <a16:creationId xmlns:a16="http://schemas.microsoft.com/office/drawing/2014/main" xmlns="" id="{95AF2725-A9D5-4724-9986-5371A5FDE8C5}"/>
              </a:ext>
            </a:extLst>
          </p:cNvPr>
          <p:cNvSpPr/>
          <p:nvPr userDrawn="1"/>
        </p:nvSpPr>
        <p:spPr>
          <a:xfrm>
            <a:off x="11495088" y="322263"/>
            <a:ext cx="434975" cy="433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icture Placeholder 6"/>
          <p:cNvSpPr>
            <a:spLocks noGrp="1"/>
          </p:cNvSpPr>
          <p:nvPr>
            <p:ph type="pic" sz="quarter" idx="10"/>
          </p:nvPr>
        </p:nvSpPr>
        <p:spPr>
          <a:xfrm>
            <a:off x="838201" y="1793206"/>
            <a:ext cx="3159033" cy="3159034"/>
          </a:xfrm>
          <a:custGeom>
            <a:avLst/>
            <a:gdLst>
              <a:gd name="connsiteX0" fmla="*/ 0 w 3159033"/>
              <a:gd name="connsiteY0" fmla="*/ 0 h 3159034"/>
              <a:gd name="connsiteX1" fmla="*/ 3159033 w 3159033"/>
              <a:gd name="connsiteY1" fmla="*/ 0 h 3159034"/>
              <a:gd name="connsiteX2" fmla="*/ 3159033 w 3159033"/>
              <a:gd name="connsiteY2" fmla="*/ 3159034 h 3159034"/>
              <a:gd name="connsiteX3" fmla="*/ 0 w 3159033"/>
              <a:gd name="connsiteY3" fmla="*/ 3159034 h 3159034"/>
            </a:gdLst>
            <a:ahLst/>
            <a:cxnLst>
              <a:cxn ang="0">
                <a:pos x="connsiteX0" y="connsiteY0"/>
              </a:cxn>
              <a:cxn ang="0">
                <a:pos x="connsiteX1" y="connsiteY1"/>
              </a:cxn>
              <a:cxn ang="0">
                <a:pos x="connsiteX2" y="connsiteY2"/>
              </a:cxn>
              <a:cxn ang="0">
                <a:pos x="connsiteX3" y="connsiteY3"/>
              </a:cxn>
            </a:cxnLst>
            <a:rect l="l" t="t" r="r" b="b"/>
            <a:pathLst>
              <a:path w="3159033" h="3159034">
                <a:moveTo>
                  <a:pt x="0" y="0"/>
                </a:moveTo>
                <a:lnTo>
                  <a:pt x="3159033" y="0"/>
                </a:lnTo>
                <a:lnTo>
                  <a:pt x="3159033" y="3159034"/>
                </a:lnTo>
                <a:lnTo>
                  <a:pt x="0" y="315903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
        <p:nvSpPr>
          <p:cNvPr id="8" name="Picture Placeholder 7"/>
          <p:cNvSpPr>
            <a:spLocks noGrp="1"/>
          </p:cNvSpPr>
          <p:nvPr>
            <p:ph type="pic" sz="quarter" idx="11"/>
          </p:nvPr>
        </p:nvSpPr>
        <p:spPr>
          <a:xfrm>
            <a:off x="4516484" y="1793206"/>
            <a:ext cx="3159033" cy="3159034"/>
          </a:xfrm>
          <a:custGeom>
            <a:avLst/>
            <a:gdLst>
              <a:gd name="connsiteX0" fmla="*/ 0 w 3159033"/>
              <a:gd name="connsiteY0" fmla="*/ 0 h 3159034"/>
              <a:gd name="connsiteX1" fmla="*/ 3159033 w 3159033"/>
              <a:gd name="connsiteY1" fmla="*/ 0 h 3159034"/>
              <a:gd name="connsiteX2" fmla="*/ 3159033 w 3159033"/>
              <a:gd name="connsiteY2" fmla="*/ 3159034 h 3159034"/>
              <a:gd name="connsiteX3" fmla="*/ 0 w 3159033"/>
              <a:gd name="connsiteY3" fmla="*/ 3159034 h 3159034"/>
            </a:gdLst>
            <a:ahLst/>
            <a:cxnLst>
              <a:cxn ang="0">
                <a:pos x="connsiteX0" y="connsiteY0"/>
              </a:cxn>
              <a:cxn ang="0">
                <a:pos x="connsiteX1" y="connsiteY1"/>
              </a:cxn>
              <a:cxn ang="0">
                <a:pos x="connsiteX2" y="connsiteY2"/>
              </a:cxn>
              <a:cxn ang="0">
                <a:pos x="connsiteX3" y="connsiteY3"/>
              </a:cxn>
            </a:cxnLst>
            <a:rect l="l" t="t" r="r" b="b"/>
            <a:pathLst>
              <a:path w="3159033" h="3159034">
                <a:moveTo>
                  <a:pt x="0" y="0"/>
                </a:moveTo>
                <a:lnTo>
                  <a:pt x="3159033" y="0"/>
                </a:lnTo>
                <a:lnTo>
                  <a:pt x="3159033" y="3159034"/>
                </a:lnTo>
                <a:lnTo>
                  <a:pt x="0" y="315903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
        <p:nvSpPr>
          <p:cNvPr id="9" name="Picture Placeholder 8"/>
          <p:cNvSpPr>
            <a:spLocks noGrp="1"/>
          </p:cNvSpPr>
          <p:nvPr>
            <p:ph type="pic" sz="quarter" idx="12"/>
          </p:nvPr>
        </p:nvSpPr>
        <p:spPr>
          <a:xfrm>
            <a:off x="8194766" y="1793206"/>
            <a:ext cx="3159033" cy="3159034"/>
          </a:xfrm>
          <a:custGeom>
            <a:avLst/>
            <a:gdLst>
              <a:gd name="connsiteX0" fmla="*/ 0 w 3159033"/>
              <a:gd name="connsiteY0" fmla="*/ 0 h 3159034"/>
              <a:gd name="connsiteX1" fmla="*/ 3159033 w 3159033"/>
              <a:gd name="connsiteY1" fmla="*/ 0 h 3159034"/>
              <a:gd name="connsiteX2" fmla="*/ 3159033 w 3159033"/>
              <a:gd name="connsiteY2" fmla="*/ 3159034 h 3159034"/>
              <a:gd name="connsiteX3" fmla="*/ 0 w 3159033"/>
              <a:gd name="connsiteY3" fmla="*/ 3159034 h 3159034"/>
            </a:gdLst>
            <a:ahLst/>
            <a:cxnLst>
              <a:cxn ang="0">
                <a:pos x="connsiteX0" y="connsiteY0"/>
              </a:cxn>
              <a:cxn ang="0">
                <a:pos x="connsiteX1" y="connsiteY1"/>
              </a:cxn>
              <a:cxn ang="0">
                <a:pos x="connsiteX2" y="connsiteY2"/>
              </a:cxn>
              <a:cxn ang="0">
                <a:pos x="connsiteX3" y="connsiteY3"/>
              </a:cxn>
            </a:cxnLst>
            <a:rect l="l" t="t" r="r" b="b"/>
            <a:pathLst>
              <a:path w="3159033" h="3159034">
                <a:moveTo>
                  <a:pt x="0" y="0"/>
                </a:moveTo>
                <a:lnTo>
                  <a:pt x="3159033" y="0"/>
                </a:lnTo>
                <a:lnTo>
                  <a:pt x="3159033" y="3159034"/>
                </a:lnTo>
                <a:lnTo>
                  <a:pt x="0" y="315903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Tree>
    <p:extLst>
      <p:ext uri="{BB962C8B-B14F-4D97-AF65-F5344CB8AC3E}">
        <p14:creationId xmlns:p14="http://schemas.microsoft.com/office/powerpoint/2010/main" xmlns="" val="2772800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74" r:id="rId1"/>
    <p:sldLayoutId id="2147483777" r:id="rId2"/>
    <p:sldLayoutId id="2147483775" r:id="rId3"/>
    <p:sldLayoutId id="2147483776" r:id="rId4"/>
    <p:sldLayoutId id="2147483778" r:id="rId5"/>
    <p:sldLayoutId id="2147483779" r:id="rId6"/>
    <p:sldLayoutId id="2147483780" r:id="rId7"/>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Raleway" pitchFamily="34" charset="0"/>
        </a:defRPr>
      </a:lvl2pPr>
      <a:lvl3pPr algn="l" rtl="0" eaLnBrk="0" fontAlgn="base" hangingPunct="0">
        <a:lnSpc>
          <a:spcPct val="90000"/>
        </a:lnSpc>
        <a:spcBef>
          <a:spcPct val="0"/>
        </a:spcBef>
        <a:spcAft>
          <a:spcPct val="0"/>
        </a:spcAft>
        <a:defRPr sz="4400">
          <a:solidFill>
            <a:schemeClr val="tx1"/>
          </a:solidFill>
          <a:latin typeface="Raleway" pitchFamily="34" charset="0"/>
        </a:defRPr>
      </a:lvl3pPr>
      <a:lvl4pPr algn="l" rtl="0" eaLnBrk="0" fontAlgn="base" hangingPunct="0">
        <a:lnSpc>
          <a:spcPct val="90000"/>
        </a:lnSpc>
        <a:spcBef>
          <a:spcPct val="0"/>
        </a:spcBef>
        <a:spcAft>
          <a:spcPct val="0"/>
        </a:spcAft>
        <a:defRPr sz="4400">
          <a:solidFill>
            <a:schemeClr val="tx1"/>
          </a:solidFill>
          <a:latin typeface="Raleway" pitchFamily="34" charset="0"/>
        </a:defRPr>
      </a:lvl4pPr>
      <a:lvl5pPr algn="l" rtl="0" eaLnBrk="0" fontAlgn="base" hangingPunct="0">
        <a:lnSpc>
          <a:spcPct val="90000"/>
        </a:lnSpc>
        <a:spcBef>
          <a:spcPct val="0"/>
        </a:spcBef>
        <a:spcAft>
          <a:spcPct val="0"/>
        </a:spcAft>
        <a:defRPr sz="4400">
          <a:solidFill>
            <a:schemeClr val="tx1"/>
          </a:solidFill>
          <a:latin typeface="Raleway" pitchFamily="34" charset="0"/>
        </a:defRPr>
      </a:lvl5pPr>
      <a:lvl6pPr marL="457200" algn="l" rtl="0" fontAlgn="base">
        <a:lnSpc>
          <a:spcPct val="90000"/>
        </a:lnSpc>
        <a:spcBef>
          <a:spcPct val="0"/>
        </a:spcBef>
        <a:spcAft>
          <a:spcPct val="0"/>
        </a:spcAft>
        <a:defRPr sz="4400">
          <a:solidFill>
            <a:schemeClr val="tx1"/>
          </a:solidFill>
          <a:latin typeface="Raleway" pitchFamily="34" charset="0"/>
        </a:defRPr>
      </a:lvl6pPr>
      <a:lvl7pPr marL="914400" algn="l" rtl="0" fontAlgn="base">
        <a:lnSpc>
          <a:spcPct val="90000"/>
        </a:lnSpc>
        <a:spcBef>
          <a:spcPct val="0"/>
        </a:spcBef>
        <a:spcAft>
          <a:spcPct val="0"/>
        </a:spcAft>
        <a:defRPr sz="4400">
          <a:solidFill>
            <a:schemeClr val="tx1"/>
          </a:solidFill>
          <a:latin typeface="Raleway" pitchFamily="34" charset="0"/>
        </a:defRPr>
      </a:lvl7pPr>
      <a:lvl8pPr marL="1371600" algn="l" rtl="0" fontAlgn="base">
        <a:lnSpc>
          <a:spcPct val="90000"/>
        </a:lnSpc>
        <a:spcBef>
          <a:spcPct val="0"/>
        </a:spcBef>
        <a:spcAft>
          <a:spcPct val="0"/>
        </a:spcAft>
        <a:defRPr sz="4400">
          <a:solidFill>
            <a:schemeClr val="tx1"/>
          </a:solidFill>
          <a:latin typeface="Raleway" pitchFamily="34" charset="0"/>
        </a:defRPr>
      </a:lvl8pPr>
      <a:lvl9pPr marL="1828800" algn="l" rtl="0" fontAlgn="base">
        <a:lnSpc>
          <a:spcPct val="90000"/>
        </a:lnSpc>
        <a:spcBef>
          <a:spcPct val="0"/>
        </a:spcBef>
        <a:spcAft>
          <a:spcPct val="0"/>
        </a:spcAft>
        <a:defRPr sz="4400">
          <a:solidFill>
            <a:schemeClr val="tx1"/>
          </a:solidFill>
          <a:latin typeface="Raleway"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Conservation_and_restoration_of_frescos" TargetMode="External"/><Relationship Id="rId3" Type="http://schemas.openxmlformats.org/officeDocument/2006/relationships/image" Target="../media/image5.png"/><Relationship Id="rId7"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hyperlink" Target="https://en.wikipedia.org/wiki/Conservation-restoration_of_cultural_heritage" TargetMode="External"/><Relationship Id="rId5" Type="http://schemas.openxmlformats.org/officeDocument/2006/relationships/image" Target="../media/image20.jpeg"/><Relationship Id="rId10" Type="http://schemas.openxmlformats.org/officeDocument/2006/relationships/hyperlink" Target="https://en.wikipedia.org/wiki/Paul_E._Garber_Preservation,_Restoration,_and_Storage_Facility" TargetMode="External"/><Relationship Id="rId4" Type="http://schemas.openxmlformats.org/officeDocument/2006/relationships/image" Target="../media/image2.pn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hyperlink" Target="https://www.historians.org/publications-and-directories/perspectives-on-history/april-2017/history-in-ruins-cultural-heritage-destruction-around-the-world" TargetMode="External"/><Relationship Id="rId5" Type="http://schemas.openxmlformats.org/officeDocument/2006/relationships/image" Target="../media/image24.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png"/><Relationship Id="rId7"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hyperlink" Target="https://www.historians.org/publications-and-directories/perspectives-on-history/april-2017/history-in-ruins-cultural-heritage-destruction-around-the-world" TargetMode="External"/><Relationship Id="rId5" Type="http://schemas.openxmlformats.org/officeDocument/2006/relationships/image" Target="../media/image24.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6.svg"/><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6.sv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10.sv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4.svg"/><Relationship Id="rId4" Type="http://schemas.openxmlformats.org/officeDocument/2006/relationships/image" Target="../media/image2.png"/><Relationship Id="rId9" Type="http://schemas.openxmlformats.org/officeDocument/2006/relationships/image" Target="../media/image10.png"/><Relationship Id="rId1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13.em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14.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hyperlink" Target="https://commons.wikimedia.org/wiki/File:Sarlat-medieval-city-by-night-18.jpg" TargetMode="External"/><Relationship Id="rId3" Type="http://schemas.openxmlformats.org/officeDocument/2006/relationships/image" Target="../media/image5.png"/><Relationship Id="rId7"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hyperlink" Target="http://brewminate.com/the-seven-plagues-of-the-ancient-roman-city-dweller/" TargetMode="External"/><Relationship Id="rId5" Type="http://schemas.openxmlformats.org/officeDocument/2006/relationships/image" Target="../media/image17.jpeg"/><Relationship Id="rId10" Type="http://schemas.openxmlformats.org/officeDocument/2006/relationships/hyperlink" Target="https://worldbuilding.stackexchange.com/questions/38436/a-postapocalyptic-medieval-frontier-town" TargetMode="External"/><Relationship Id="rId4" Type="http://schemas.openxmlformats.org/officeDocument/2006/relationships/image" Target="../media/image2.pn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170" name="Picture 18">
            <a:extLst>
              <a:ext uri="{FF2B5EF4-FFF2-40B4-BE49-F238E27FC236}">
                <a16:creationId xmlns:a16="http://schemas.microsoft.com/office/drawing/2014/main" xmlns="" id="{C6841162-3581-47D4-9838-2DC7477B758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86863" y="204788"/>
            <a:ext cx="2763837"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Immagine 2">
            <a:extLst>
              <a:ext uri="{FF2B5EF4-FFF2-40B4-BE49-F238E27FC236}">
                <a16:creationId xmlns:a16="http://schemas.microsoft.com/office/drawing/2014/main" xmlns="" id="{FB19EB9E-AD5D-4E10-8366-6BE8DD30F072}"/>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1638" y="225425"/>
            <a:ext cx="6096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2" name="Immagine 4">
            <a:extLst>
              <a:ext uri="{FF2B5EF4-FFF2-40B4-BE49-F238E27FC236}">
                <a16:creationId xmlns:a16="http://schemas.microsoft.com/office/drawing/2014/main" xmlns="" id="{E28F5BED-94F8-4E0B-8DE3-BBB39484C6D1}"/>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4073525"/>
            <a:ext cx="12192000" cy="284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CasellaDiTesto 1">
            <a:extLst>
              <a:ext uri="{FF2B5EF4-FFF2-40B4-BE49-F238E27FC236}">
                <a16:creationId xmlns:a16="http://schemas.microsoft.com/office/drawing/2014/main" xmlns="" id="{5756540F-23DE-4E9D-A9D0-E85C95051385}"/>
              </a:ext>
            </a:extLst>
          </p:cNvPr>
          <p:cNvSpPr txBox="1">
            <a:spLocks noChangeArrowheads="1"/>
          </p:cNvSpPr>
          <p:nvPr/>
        </p:nvSpPr>
        <p:spPr bwMode="auto">
          <a:xfrm>
            <a:off x="401638" y="2153805"/>
            <a:ext cx="11790362"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ctr"/>
            <a:r>
              <a:rPr lang="it-IT" altLang="it-IT" sz="4000" dirty="0" smtClean="0">
                <a:latin typeface="Arial Rounded MT Bold" panose="020F0704030504030204" pitchFamily="34" charset="0"/>
              </a:rPr>
              <a:t>L'economia </a:t>
            </a:r>
            <a:r>
              <a:rPr lang="it-IT" altLang="it-IT" sz="4000" dirty="0" smtClean="0">
                <a:latin typeface="Arial Rounded MT Bold" panose="020F0704030504030204" pitchFamily="34" charset="0"/>
              </a:rPr>
              <a:t>della cultura: come valorizzare il patrimonio culturale in una nuova economia sostenibile </a:t>
            </a:r>
            <a:endParaRPr lang="it-IT" altLang="it-IT" dirty="0"/>
          </a:p>
        </p:txBody>
      </p:sp>
      <p:sp>
        <p:nvSpPr>
          <p:cNvPr id="7175" name="CasellaDiTesto 5">
            <a:extLst>
              <a:ext uri="{FF2B5EF4-FFF2-40B4-BE49-F238E27FC236}">
                <a16:creationId xmlns:a16="http://schemas.microsoft.com/office/drawing/2014/main" xmlns="" id="{8C3F9428-B7CC-408A-95D8-6FDE8DB64490}"/>
              </a:ext>
            </a:extLst>
          </p:cNvPr>
          <p:cNvSpPr txBox="1">
            <a:spLocks noChangeArrowheads="1"/>
          </p:cNvSpPr>
          <p:nvPr/>
        </p:nvSpPr>
        <p:spPr bwMode="auto">
          <a:xfrm>
            <a:off x="9209088" y="892175"/>
            <a:ext cx="258127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GB" altLang="en-US" sz="900"/>
              <a:t>With the support of the Erasmus+ programme of the European Union. This document and its contents reflects the views only of the authors, and the Commission cannot be held responsible for any use which may be made of the information contained therein.</a:t>
            </a:r>
          </a:p>
          <a:p>
            <a:endParaRPr lang="it-IT" altLang="it-IT"/>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3">
            <a:extLst>
              <a:ext uri="{FF2B5EF4-FFF2-40B4-BE49-F238E27FC236}">
                <a16:creationId xmlns:a16="http://schemas.microsoft.com/office/drawing/2014/main" xmlns="" id="{F74BD1D0-39F9-49B4-865F-B72EA5D53C3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Picture 9">
            <a:extLst>
              <a:ext uri="{FF2B5EF4-FFF2-40B4-BE49-F238E27FC236}">
                <a16:creationId xmlns:a16="http://schemas.microsoft.com/office/drawing/2014/main" xmlns="" id="{702050CA-1E16-44B0-9569-85768F8727B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Immagine 33">
            <a:extLst>
              <a:ext uri="{FF2B5EF4-FFF2-40B4-BE49-F238E27FC236}">
                <a16:creationId xmlns:a16="http://schemas.microsoft.com/office/drawing/2014/main" xmlns="" id="{09583486-2BDE-4E35-A3EF-0FF720E4C71B}"/>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ttangolo 1">
            <a:extLst>
              <a:ext uri="{FF2B5EF4-FFF2-40B4-BE49-F238E27FC236}">
                <a16:creationId xmlns:a16="http://schemas.microsoft.com/office/drawing/2014/main" xmlns="" id="{61D500A0-A271-40CC-AB40-2FF2963654F4}"/>
              </a:ext>
            </a:extLst>
          </p:cNvPr>
          <p:cNvSpPr/>
          <p:nvPr/>
        </p:nvSpPr>
        <p:spPr>
          <a:xfrm>
            <a:off x="1120054" y="1651433"/>
            <a:ext cx="10302875" cy="4708981"/>
          </a:xfrm>
          <a:prstGeom prst="rect">
            <a:avLst/>
          </a:prstGeom>
        </p:spPr>
        <p:txBody>
          <a:bodyPr>
            <a:spAutoFit/>
          </a:bodyPr>
          <a:lstStyle/>
          <a:p>
            <a:pPr marL="457200" indent="-457200">
              <a:buFont typeface="Arial" panose="020B0604020202020204" pitchFamily="34" charset="0"/>
              <a:buChar char="•"/>
              <a:defRPr/>
            </a:pPr>
            <a:r>
              <a:rPr lang="en-US" altLang="es-ES" sz="3200" dirty="0" err="1" smtClean="0">
                <a:latin typeface="Arial Rounded MT Bold" panose="020F0704030504030204" pitchFamily="34" charset="0"/>
              </a:rPr>
              <a:t>Patrimonio</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Culturlae</a:t>
            </a:r>
            <a:r>
              <a:rPr lang="en-US" altLang="es-ES" sz="3200" dirty="0" smtClean="0">
                <a:latin typeface="Arial Rounded MT Bold" panose="020F0704030504030204" pitchFamily="34" charset="0"/>
              </a:rPr>
              <a:t> e </a:t>
            </a:r>
            <a:r>
              <a:rPr lang="en-US" altLang="es-ES" sz="3200" dirty="0" err="1" smtClean="0">
                <a:latin typeface="Arial Rounded MT Bold" panose="020F0704030504030204" pitchFamily="34" charset="0"/>
              </a:rPr>
              <a:t>crescita</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economica</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sostenibile</a:t>
            </a:r>
            <a:endParaRPr lang="en-US" altLang="es-ES" sz="3200" dirty="0">
              <a:latin typeface="Arial Rounded MT Bold" panose="020F0704030504030204" pitchFamily="34" charset="0"/>
            </a:endParaRPr>
          </a:p>
          <a:p>
            <a:pPr marL="914400" lvl="1" indent="-457200">
              <a:buFont typeface="Arial Rounded MT Bold" panose="020F0704030504030204" pitchFamily="34" charset="0"/>
              <a:buChar char="–"/>
              <a:defRPr/>
            </a:pPr>
            <a:r>
              <a:rPr lang="it-IT" sz="2800" dirty="0" smtClean="0"/>
              <a:t>Anche </a:t>
            </a:r>
            <a:r>
              <a:rPr lang="it-IT" sz="2800" dirty="0" smtClean="0"/>
              <a:t>le attività relative </a:t>
            </a:r>
            <a:r>
              <a:rPr lang="it-IT" sz="2800" dirty="0" smtClean="0"/>
              <a:t>al Patrimonio Culturale </a:t>
            </a:r>
            <a:r>
              <a:rPr lang="it-IT" sz="2800" dirty="0" smtClean="0"/>
              <a:t>dovrebbero essere sostenibili: la sostenibilità </a:t>
            </a:r>
            <a:r>
              <a:rPr lang="it-IT" sz="2800" dirty="0" smtClean="0"/>
              <a:t>del Patrimonio Culturale </a:t>
            </a:r>
            <a:r>
              <a:rPr lang="it-IT" sz="2800" dirty="0" smtClean="0"/>
              <a:t>implica la valutazione dei progetti di investimento per la conservazione e il restauro</a:t>
            </a:r>
            <a:endParaRPr lang="en-US" sz="2800" dirty="0">
              <a:latin typeface="Arial Rounded MT Bold" panose="020F0704030504030204" pitchFamily="34" charset="0"/>
            </a:endParaRPr>
          </a:p>
          <a:p>
            <a:pPr marL="914400" lvl="1" indent="-457200">
              <a:buFont typeface="Arial Rounded MT Bold" panose="020F0704030504030204" pitchFamily="34" charset="0"/>
              <a:buChar char="–"/>
              <a:defRPr/>
            </a:pPr>
            <a:endParaRPr lang="en-US" sz="2800" dirty="0">
              <a:latin typeface="Arial Rounded MT Bold" panose="020F0704030504030204" pitchFamily="34" charset="0"/>
            </a:endParaRPr>
          </a:p>
          <a:p>
            <a:pPr marL="457200" indent="-457200">
              <a:buFont typeface="Arial" panose="020B0604020202020204" pitchFamily="34" charset="0"/>
              <a:buChar char="•"/>
              <a:defRPr/>
            </a:pP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endParaRPr lang="en-GB" altLang="es-ES" sz="3200" dirty="0">
              <a:latin typeface="Arial Rounded MT Bold" panose="020F0704030504030204" pitchFamily="34" charset="0"/>
            </a:endParaRPr>
          </a:p>
        </p:txBody>
      </p:sp>
      <p:pic>
        <p:nvPicPr>
          <p:cNvPr id="4" name="Imagen 3">
            <a:extLst>
              <a:ext uri="{FF2B5EF4-FFF2-40B4-BE49-F238E27FC236}">
                <a16:creationId xmlns:a16="http://schemas.microsoft.com/office/drawing/2014/main" xmlns="" id="{1D98D9A3-2237-432D-B7CE-01FD94D31080}"/>
              </a:ext>
              <a:ext uri="{C183D7F6-B498-43B3-948B-1728B52AA6E4}">
                <adec:decorative xmlns:adec="http://schemas.microsoft.com/office/drawing/2017/decorative" xmlns="" val="0"/>
              </a:ext>
            </a:extLst>
          </p:cNvPr>
          <p:cNvPicPr>
            <a:picLocks noChangeAspect="1"/>
          </p:cNvPicPr>
          <p:nvPr/>
        </p:nvPicPr>
        <p:blipFill>
          <a:blip r:embed="rId5"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flipH="1">
            <a:off x="2233640" y="4497048"/>
            <a:ext cx="1246055" cy="1661407"/>
          </a:xfrm>
          <a:prstGeom prst="rect">
            <a:avLst/>
          </a:prstGeom>
        </p:spPr>
      </p:pic>
      <p:pic>
        <p:nvPicPr>
          <p:cNvPr id="7" name="Imagen 6" descr="Imagen que contiene persona, edificio, parado, hombre&#10;&#10;Descripción generada automáticamente">
            <a:extLst>
              <a:ext uri="{FF2B5EF4-FFF2-40B4-BE49-F238E27FC236}">
                <a16:creationId xmlns:a16="http://schemas.microsoft.com/office/drawing/2014/main" xmlns="" id="{55995F0A-3068-4B23-AA90-67F588B56159}"/>
              </a:ext>
            </a:extLst>
          </p:cNvPr>
          <p:cNvPicPr>
            <a:picLocks noChangeAspect="1"/>
          </p:cNvPicPr>
          <p:nvPr/>
        </p:nvPicPr>
        <p:blipFill>
          <a:blip r:embed="rId7">
            <a:extLst>
              <a:ext uri="{28A0092B-C50C-407E-A947-70E740481C1C}">
                <a14:useLocalDpi xmlns:a14="http://schemas.microsoft.com/office/drawing/2010/main" xmlns="" val="0"/>
              </a:ext>
              <a:ext uri="{837473B0-CC2E-450A-ABE3-18F120FF3D39}">
                <a1611:picAttrSrcUrl xmlns:a1611="http://schemas.microsoft.com/office/drawing/2016/11/main" xmlns="" r:id="rId8"/>
              </a:ext>
            </a:extLst>
          </a:blip>
          <a:stretch>
            <a:fillRect/>
          </a:stretch>
        </p:blipFill>
        <p:spPr>
          <a:xfrm>
            <a:off x="8958135" y="4596238"/>
            <a:ext cx="2189563" cy="1463026"/>
          </a:xfrm>
          <a:prstGeom prst="rect">
            <a:avLst/>
          </a:prstGeom>
        </p:spPr>
      </p:pic>
      <p:pic>
        <p:nvPicPr>
          <p:cNvPr id="10" name="Imagen 9" descr="Imagen que contiene persona, hombre, pequeño, comida&#10;&#10;Descripción generada automáticamente">
            <a:extLst>
              <a:ext uri="{FF2B5EF4-FFF2-40B4-BE49-F238E27FC236}">
                <a16:creationId xmlns:a16="http://schemas.microsoft.com/office/drawing/2014/main" xmlns="" id="{2605ABDF-591A-45C0-8E6D-C2A7852B7934}"/>
              </a:ext>
            </a:extLst>
          </p:cNvPr>
          <p:cNvPicPr>
            <a:picLocks noChangeAspect="1"/>
          </p:cNvPicPr>
          <p:nvPr/>
        </p:nvPicPr>
        <p:blipFill>
          <a:blip r:embed="rId9" cstate="print">
            <a:extLst>
              <a:ext uri="{28A0092B-C50C-407E-A947-70E740481C1C}">
                <a14:useLocalDpi xmlns:a14="http://schemas.microsoft.com/office/drawing/2010/main" xmlns="" val="0"/>
              </a:ext>
              <a:ext uri="{837473B0-CC2E-450A-ABE3-18F120FF3D39}">
                <a1611:picAttrSrcUrl xmlns:a1611="http://schemas.microsoft.com/office/drawing/2016/11/main" xmlns="" r:id="rId10"/>
              </a:ext>
            </a:extLst>
          </a:blip>
          <a:stretch>
            <a:fillRect/>
          </a:stretch>
        </p:blipFill>
        <p:spPr>
          <a:xfrm>
            <a:off x="5120140" y="4412464"/>
            <a:ext cx="2599794" cy="1780859"/>
          </a:xfrm>
          <a:prstGeom prst="rect">
            <a:avLst/>
          </a:prstGeom>
        </p:spPr>
      </p:pic>
    </p:spTree>
    <p:extLst>
      <p:ext uri="{BB962C8B-B14F-4D97-AF65-F5344CB8AC3E}">
        <p14:creationId xmlns:p14="http://schemas.microsoft.com/office/powerpoint/2010/main" xmlns="" val="1755612879"/>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3">
            <a:extLst>
              <a:ext uri="{FF2B5EF4-FFF2-40B4-BE49-F238E27FC236}">
                <a16:creationId xmlns:a16="http://schemas.microsoft.com/office/drawing/2014/main" xmlns="" id="{F74BD1D0-39F9-49B4-865F-B72EA5D53C3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Picture 9">
            <a:extLst>
              <a:ext uri="{FF2B5EF4-FFF2-40B4-BE49-F238E27FC236}">
                <a16:creationId xmlns:a16="http://schemas.microsoft.com/office/drawing/2014/main" xmlns="" id="{702050CA-1E16-44B0-9569-85768F8727B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Immagine 33">
            <a:extLst>
              <a:ext uri="{FF2B5EF4-FFF2-40B4-BE49-F238E27FC236}">
                <a16:creationId xmlns:a16="http://schemas.microsoft.com/office/drawing/2014/main" xmlns="" id="{09583486-2BDE-4E35-A3EF-0FF720E4C71B}"/>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ttangolo 1">
            <a:extLst>
              <a:ext uri="{FF2B5EF4-FFF2-40B4-BE49-F238E27FC236}">
                <a16:creationId xmlns:a16="http://schemas.microsoft.com/office/drawing/2014/main" xmlns="" id="{61D500A0-A271-40CC-AB40-2FF2963654F4}"/>
              </a:ext>
            </a:extLst>
          </p:cNvPr>
          <p:cNvSpPr/>
          <p:nvPr/>
        </p:nvSpPr>
        <p:spPr>
          <a:xfrm>
            <a:off x="4865323" y="257081"/>
            <a:ext cx="7141798" cy="1077218"/>
          </a:xfrm>
          <a:prstGeom prst="rect">
            <a:avLst/>
          </a:prstGeom>
        </p:spPr>
        <p:txBody>
          <a:bodyPr wrap="square">
            <a:spAutoFit/>
          </a:bodyPr>
          <a:lstStyle/>
          <a:p>
            <a:pPr>
              <a:defRPr/>
            </a:pPr>
            <a:r>
              <a:rPr lang="en-US" altLang="es-ES" sz="3200" dirty="0" smtClean="0">
                <a:latin typeface="Arial Rounded MT Bold" panose="020F0704030504030204" pitchFamily="34" charset="0"/>
              </a:rPr>
              <a:t>Un </a:t>
            </a:r>
            <a:r>
              <a:rPr lang="en-US" altLang="es-ES" sz="3200" dirty="0" err="1" smtClean="0">
                <a:latin typeface="Arial Rounded MT Bold" panose="020F0704030504030204" pitchFamily="34" charset="0"/>
              </a:rPr>
              <a:t>esempio</a:t>
            </a:r>
            <a:r>
              <a:rPr lang="en-US" altLang="es-ES" sz="3200" dirty="0" smtClean="0">
                <a:latin typeface="Arial Rounded MT Bold" panose="020F0704030504030204" pitchFamily="34" charset="0"/>
              </a:rPr>
              <a:t>:  Il </a:t>
            </a:r>
            <a:r>
              <a:rPr lang="en-US" altLang="es-ES" sz="3200" dirty="0" err="1" smtClean="0">
                <a:latin typeface="Arial Rounded MT Bold" panose="020F0704030504030204" pitchFamily="34" charset="0"/>
              </a:rPr>
              <a:t>Cammino</a:t>
            </a:r>
            <a:r>
              <a:rPr lang="en-US" altLang="es-ES" sz="3200" dirty="0" smtClean="0">
                <a:latin typeface="Arial Rounded MT Bold" panose="020F0704030504030204" pitchFamily="34" charset="0"/>
              </a:rPr>
              <a:t> di Santiago in </a:t>
            </a:r>
            <a:r>
              <a:rPr lang="en-US" altLang="es-ES" sz="3200" dirty="0" err="1" smtClean="0">
                <a:latin typeface="Arial Rounded MT Bold" panose="020F0704030504030204" pitchFamily="34" charset="0"/>
              </a:rPr>
              <a:t>Galizia</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Spagna</a:t>
            </a:r>
            <a:r>
              <a:rPr lang="en-US" altLang="es-ES" sz="3200" dirty="0" smtClean="0">
                <a:latin typeface="Arial Rounded MT Bold" panose="020F0704030504030204" pitchFamily="34" charset="0"/>
              </a:rPr>
              <a:t>)</a:t>
            </a:r>
            <a:endParaRPr lang="en-GB" altLang="es-ES" sz="3200" dirty="0">
              <a:latin typeface="Arial Rounded MT Bold" panose="020F0704030504030204" pitchFamily="34" charset="0"/>
            </a:endParaRPr>
          </a:p>
        </p:txBody>
      </p:sp>
      <p:pic>
        <p:nvPicPr>
          <p:cNvPr id="7" name="Imagen 6">
            <a:extLst>
              <a:ext uri="{FF2B5EF4-FFF2-40B4-BE49-F238E27FC236}">
                <a16:creationId xmlns:a16="http://schemas.microsoft.com/office/drawing/2014/main" xmlns="" id="{1C5450E5-AFCF-4783-92E0-7B013D342D1F}"/>
              </a:ext>
            </a:extLst>
          </p:cNvPr>
          <p:cNvPicPr>
            <a:picLocks noChangeAspect="1"/>
          </p:cNvPicPr>
          <p:nvPr/>
        </p:nvPicPr>
        <p:blipFill>
          <a:blip r:embed="rId5"/>
          <a:stretch>
            <a:fillRect/>
          </a:stretch>
        </p:blipFill>
        <p:spPr>
          <a:xfrm>
            <a:off x="293688" y="1638722"/>
            <a:ext cx="4678361" cy="4407643"/>
          </a:xfrm>
          <a:prstGeom prst="rect">
            <a:avLst/>
          </a:prstGeom>
        </p:spPr>
      </p:pic>
      <p:sp>
        <p:nvSpPr>
          <p:cNvPr id="8" name="CuadroTexto 7">
            <a:extLst>
              <a:ext uri="{FF2B5EF4-FFF2-40B4-BE49-F238E27FC236}">
                <a16:creationId xmlns:a16="http://schemas.microsoft.com/office/drawing/2014/main" xmlns="" id="{4CDE1B36-F5D7-4DAA-8F6B-576FC377FF42}"/>
              </a:ext>
            </a:extLst>
          </p:cNvPr>
          <p:cNvSpPr txBox="1"/>
          <p:nvPr/>
        </p:nvSpPr>
        <p:spPr>
          <a:xfrm>
            <a:off x="5884647" y="1826741"/>
            <a:ext cx="6122474" cy="3847207"/>
          </a:xfrm>
          <a:prstGeom prst="rect">
            <a:avLst/>
          </a:prstGeom>
          <a:noFill/>
        </p:spPr>
        <p:txBody>
          <a:bodyPr wrap="square" rtlCol="0">
            <a:spAutoFit/>
          </a:bodyPr>
          <a:lstStyle/>
          <a:p>
            <a:pPr marL="342900" indent="-342900">
              <a:buFont typeface="Arial Nova" panose="020B0504020202020204" pitchFamily="34" charset="0"/>
              <a:buChar char="–"/>
            </a:pPr>
            <a:r>
              <a:rPr lang="it-IT" sz="2400" dirty="0" smtClean="0"/>
              <a:t>Contributo </a:t>
            </a:r>
            <a:r>
              <a:rPr lang="it-IT" sz="2400" dirty="0" smtClean="0"/>
              <a:t>significativo ai dati del turismo regionale: 1 € consumato dai pellegrini ha generato 2,72 € di valore aggiunto </a:t>
            </a:r>
            <a:endParaRPr lang="it-IT" sz="2400" dirty="0" smtClean="0"/>
          </a:p>
          <a:p>
            <a:pPr marL="342900" indent="-342900">
              <a:buFont typeface="Arial Nova" panose="020B0504020202020204" pitchFamily="34" charset="0"/>
              <a:buChar char="–"/>
            </a:pPr>
            <a:r>
              <a:rPr lang="it-IT" sz="2400" dirty="0" smtClean="0"/>
              <a:t>Il </a:t>
            </a:r>
            <a:r>
              <a:rPr lang="it-IT" sz="2400" dirty="0" smtClean="0"/>
              <a:t>declino demografico delle aree rurali si attenua in quei punti attraversati dal percorso </a:t>
            </a:r>
            <a:endParaRPr lang="it-IT" sz="2400" dirty="0" smtClean="0"/>
          </a:p>
          <a:p>
            <a:pPr marL="342900" indent="-342900">
              <a:buFont typeface="Arial Nova" panose="020B0504020202020204" pitchFamily="34" charset="0"/>
              <a:buChar char="–"/>
            </a:pPr>
            <a:r>
              <a:rPr lang="it-IT" sz="2400" dirty="0" smtClean="0"/>
              <a:t>La </a:t>
            </a:r>
            <a:r>
              <a:rPr lang="it-IT" sz="2400" dirty="0" smtClean="0"/>
              <a:t>popolazione locale ritiene che il Camino de Santiago contribuisca a preservare il paesaggio</a:t>
            </a:r>
            <a:endParaRPr lang="en-US" sz="2400" dirty="0">
              <a:latin typeface="Arial Nova" panose="020B0604020202020204" pitchFamily="34" charset="0"/>
            </a:endParaRPr>
          </a:p>
          <a:p>
            <a:pPr algn="just"/>
            <a:r>
              <a:rPr lang="en-US" sz="1400" i="1" dirty="0" err="1" smtClean="0">
                <a:latin typeface="Arial Nova" panose="020B0604020202020204" pitchFamily="34" charset="0"/>
              </a:rPr>
              <a:t>Fonte</a:t>
            </a:r>
            <a:r>
              <a:rPr lang="en-US" sz="1400" i="1" dirty="0" smtClean="0">
                <a:latin typeface="Arial Nova" panose="020B0604020202020204" pitchFamily="34" charset="0"/>
              </a:rPr>
              <a:t>: </a:t>
            </a:r>
            <a:r>
              <a:rPr lang="es-ES" sz="1400" i="1" dirty="0">
                <a:latin typeface="Arial Nova" panose="020B0604020202020204" pitchFamily="34" charset="0"/>
              </a:rPr>
              <a:t>The socio-</a:t>
            </a:r>
            <a:r>
              <a:rPr lang="es-ES" sz="1400" i="1" dirty="0" err="1">
                <a:latin typeface="Arial Nova" panose="020B0604020202020204" pitchFamily="34" charset="0"/>
              </a:rPr>
              <a:t>economic</a:t>
            </a:r>
            <a:r>
              <a:rPr lang="es-ES" sz="1400" i="1" dirty="0">
                <a:latin typeface="Arial Nova" panose="020B0604020202020204" pitchFamily="34" charset="0"/>
              </a:rPr>
              <a:t> </a:t>
            </a:r>
            <a:r>
              <a:rPr lang="es-ES" sz="1400" i="1" dirty="0" err="1">
                <a:latin typeface="Arial Nova" panose="020B0604020202020204" pitchFamily="34" charset="0"/>
              </a:rPr>
              <a:t>impact</a:t>
            </a:r>
            <a:r>
              <a:rPr lang="es-ES" sz="1400" i="1" dirty="0">
                <a:latin typeface="Arial Nova" panose="020B0604020202020204" pitchFamily="34" charset="0"/>
              </a:rPr>
              <a:t> </a:t>
            </a:r>
            <a:r>
              <a:rPr lang="es-ES" sz="1400" i="1" dirty="0" err="1">
                <a:latin typeface="Arial Nova" panose="020B0604020202020204" pitchFamily="34" charset="0"/>
              </a:rPr>
              <a:t>of</a:t>
            </a:r>
            <a:r>
              <a:rPr lang="es-ES" sz="1400" i="1" dirty="0">
                <a:latin typeface="Arial Nova" panose="020B0604020202020204" pitchFamily="34" charset="0"/>
              </a:rPr>
              <a:t> the </a:t>
            </a:r>
            <a:r>
              <a:rPr lang="es-ES" sz="1400" i="1" dirty="0" err="1">
                <a:latin typeface="Arial Nova" panose="020B0604020202020204" pitchFamily="34" charset="0"/>
              </a:rPr>
              <a:t>Way</a:t>
            </a:r>
            <a:r>
              <a:rPr lang="es-ES" sz="1400" i="1" dirty="0">
                <a:latin typeface="Arial Nova" panose="020B0604020202020204" pitchFamily="34" charset="0"/>
              </a:rPr>
              <a:t> </a:t>
            </a:r>
            <a:r>
              <a:rPr lang="es-ES" sz="1400" i="1" dirty="0" err="1">
                <a:latin typeface="Arial Nova" panose="020B0604020202020204" pitchFamily="34" charset="0"/>
              </a:rPr>
              <a:t>of</a:t>
            </a:r>
            <a:r>
              <a:rPr lang="es-ES" sz="1400" i="1" dirty="0">
                <a:latin typeface="Arial Nova" panose="020B0604020202020204" pitchFamily="34" charset="0"/>
              </a:rPr>
              <a:t> St. James. USC and Regional </a:t>
            </a:r>
            <a:r>
              <a:rPr lang="es-ES" sz="1400" i="1" dirty="0" err="1">
                <a:latin typeface="Arial Nova" panose="020B0604020202020204" pitchFamily="34" charset="0"/>
              </a:rPr>
              <a:t>Goverment</a:t>
            </a:r>
            <a:r>
              <a:rPr lang="es-ES" sz="1400" i="1" dirty="0">
                <a:latin typeface="Arial Nova" panose="020B0604020202020204" pitchFamily="34" charset="0"/>
              </a:rPr>
              <a:t> </a:t>
            </a:r>
            <a:r>
              <a:rPr lang="es-ES" sz="1400" i="1" dirty="0" err="1">
                <a:latin typeface="Arial Nova" panose="020B0604020202020204" pitchFamily="34" charset="0"/>
              </a:rPr>
              <a:t>of</a:t>
            </a:r>
            <a:r>
              <a:rPr lang="es-ES" sz="1400" i="1" dirty="0">
                <a:latin typeface="Arial Nova" panose="020B0604020202020204" pitchFamily="34" charset="0"/>
              </a:rPr>
              <a:t> Galicia (2018)</a:t>
            </a:r>
            <a:endParaRPr lang="en-US" sz="1100" i="1" dirty="0"/>
          </a:p>
        </p:txBody>
      </p:sp>
    </p:spTree>
    <p:extLst>
      <p:ext uri="{BB962C8B-B14F-4D97-AF65-F5344CB8AC3E}">
        <p14:creationId xmlns:p14="http://schemas.microsoft.com/office/powerpoint/2010/main" xmlns="" val="26445356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3">
            <a:extLst>
              <a:ext uri="{FF2B5EF4-FFF2-40B4-BE49-F238E27FC236}">
                <a16:creationId xmlns:a16="http://schemas.microsoft.com/office/drawing/2014/main" xmlns="" id="{F74BD1D0-39F9-49B4-865F-B72EA5D53C3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Picture 9">
            <a:extLst>
              <a:ext uri="{FF2B5EF4-FFF2-40B4-BE49-F238E27FC236}">
                <a16:creationId xmlns:a16="http://schemas.microsoft.com/office/drawing/2014/main" xmlns="" id="{702050CA-1E16-44B0-9569-85768F8727B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Immagine 33">
            <a:extLst>
              <a:ext uri="{FF2B5EF4-FFF2-40B4-BE49-F238E27FC236}">
                <a16:creationId xmlns:a16="http://schemas.microsoft.com/office/drawing/2014/main" xmlns="" id="{09583486-2BDE-4E35-A3EF-0FF720E4C71B}"/>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ttangolo 1">
            <a:extLst>
              <a:ext uri="{FF2B5EF4-FFF2-40B4-BE49-F238E27FC236}">
                <a16:creationId xmlns:a16="http://schemas.microsoft.com/office/drawing/2014/main" xmlns="" id="{61D500A0-A271-40CC-AB40-2FF2963654F4}"/>
              </a:ext>
            </a:extLst>
          </p:cNvPr>
          <p:cNvSpPr/>
          <p:nvPr/>
        </p:nvSpPr>
        <p:spPr>
          <a:xfrm>
            <a:off x="698058" y="1821110"/>
            <a:ext cx="11200255" cy="3970318"/>
          </a:xfrm>
          <a:prstGeom prst="rect">
            <a:avLst/>
          </a:prstGeom>
        </p:spPr>
        <p:txBody>
          <a:bodyPr wrap="square">
            <a:spAutoFit/>
          </a:bodyPr>
          <a:lstStyle/>
          <a:p>
            <a:pPr marL="914400" lvl="1" indent="-457200">
              <a:buFont typeface="Arial" panose="020B0604020202020204" pitchFamily="34" charset="0"/>
              <a:buChar char="•"/>
              <a:defRPr/>
            </a:pPr>
            <a:r>
              <a:rPr lang="it-IT" sz="2800" b="1" dirty="0" smtClean="0"/>
              <a:t>Le </a:t>
            </a:r>
            <a:r>
              <a:rPr lang="it-IT" sz="2800" b="1" dirty="0" smtClean="0"/>
              <a:t>attività imprenditoriali possono beneficiare del turismo culturale attratto dalla presenza del patrimonio culturale L'imprenditorialità dipende da molteplici fattori: </a:t>
            </a:r>
            <a:endParaRPr lang="it-IT" sz="2800" b="1" dirty="0" smtClean="0"/>
          </a:p>
          <a:p>
            <a:pPr marL="914400" lvl="1" indent="-457200">
              <a:buFont typeface="Arial" panose="020B0604020202020204" pitchFamily="34" charset="0"/>
              <a:buChar char="•"/>
              <a:defRPr/>
            </a:pPr>
            <a:r>
              <a:rPr lang="it-IT" sz="2800" b="1" dirty="0" smtClean="0"/>
              <a:t>Accesso </a:t>
            </a:r>
            <a:r>
              <a:rPr lang="it-IT" sz="2800" b="1" dirty="0" smtClean="0"/>
              <a:t>ai finanziamenti </a:t>
            </a:r>
            <a:endParaRPr lang="it-IT" sz="2800" b="1" dirty="0" smtClean="0"/>
          </a:p>
          <a:p>
            <a:pPr marL="914400" lvl="1" indent="-457200">
              <a:buFont typeface="Arial" panose="020B0604020202020204" pitchFamily="34" charset="0"/>
              <a:buChar char="•"/>
              <a:defRPr/>
            </a:pPr>
            <a:r>
              <a:rPr lang="it-IT" sz="2800" b="1" dirty="0" smtClean="0"/>
              <a:t>Investimenti </a:t>
            </a:r>
            <a:r>
              <a:rPr lang="it-IT" sz="2800" b="1" dirty="0" smtClean="0"/>
              <a:t>in tecnologia e ricerca e sviluppo </a:t>
            </a:r>
            <a:endParaRPr lang="it-IT" sz="2800" b="1" dirty="0" smtClean="0"/>
          </a:p>
          <a:p>
            <a:pPr marL="914400" lvl="1" indent="-457200">
              <a:buFont typeface="Arial" panose="020B0604020202020204" pitchFamily="34" charset="0"/>
              <a:buChar char="•"/>
              <a:defRPr/>
            </a:pPr>
            <a:r>
              <a:rPr lang="it-IT" sz="2800" b="1" dirty="0" smtClean="0"/>
              <a:t>Ambiente </a:t>
            </a:r>
            <a:r>
              <a:rPr lang="it-IT" sz="2800" b="1" dirty="0" smtClean="0"/>
              <a:t>positivo (cultura imprenditoriale e quadro normativo) L'imprenditorialità dei beni culturali richiede la presenza di questa risorsa nel territorio</a:t>
            </a:r>
            <a:endParaRPr lang="en-US" altLang="es-ES" sz="2800" b="1" dirty="0">
              <a:latin typeface="Arial Rounded MT Bold" panose="020F0704030504030204" pitchFamily="34" charset="0"/>
            </a:endParaRPr>
          </a:p>
          <a:p>
            <a:pPr lvl="1">
              <a:defRPr/>
            </a:pPr>
            <a:endParaRPr lang="en-GB" altLang="es-ES" sz="2800" dirty="0">
              <a:latin typeface="Arial Rounded MT Bold" panose="020F0704030504030204" pitchFamily="34" charset="0"/>
            </a:endParaRPr>
          </a:p>
        </p:txBody>
      </p:sp>
    </p:spTree>
    <p:extLst>
      <p:ext uri="{BB962C8B-B14F-4D97-AF65-F5344CB8AC3E}">
        <p14:creationId xmlns:p14="http://schemas.microsoft.com/office/powerpoint/2010/main" xmlns="" val="920101927"/>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3">
            <a:extLst>
              <a:ext uri="{FF2B5EF4-FFF2-40B4-BE49-F238E27FC236}">
                <a16:creationId xmlns:a16="http://schemas.microsoft.com/office/drawing/2014/main" xmlns="" id="{F74BD1D0-39F9-49B4-865F-B72EA5D53C3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Picture 9">
            <a:extLst>
              <a:ext uri="{FF2B5EF4-FFF2-40B4-BE49-F238E27FC236}">
                <a16:creationId xmlns:a16="http://schemas.microsoft.com/office/drawing/2014/main" xmlns="" id="{702050CA-1E16-44B0-9569-85768F8727B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Immagine 33">
            <a:extLst>
              <a:ext uri="{FF2B5EF4-FFF2-40B4-BE49-F238E27FC236}">
                <a16:creationId xmlns:a16="http://schemas.microsoft.com/office/drawing/2014/main" xmlns="" id="{09583486-2BDE-4E35-A3EF-0FF720E4C71B}"/>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ttangolo 1">
            <a:extLst>
              <a:ext uri="{FF2B5EF4-FFF2-40B4-BE49-F238E27FC236}">
                <a16:creationId xmlns:a16="http://schemas.microsoft.com/office/drawing/2014/main" xmlns="" id="{61D500A0-A271-40CC-AB40-2FF2963654F4}"/>
              </a:ext>
            </a:extLst>
          </p:cNvPr>
          <p:cNvSpPr/>
          <p:nvPr/>
        </p:nvSpPr>
        <p:spPr>
          <a:xfrm>
            <a:off x="1147763" y="1970088"/>
            <a:ext cx="10302875" cy="2431435"/>
          </a:xfrm>
          <a:prstGeom prst="rect">
            <a:avLst/>
          </a:prstGeom>
        </p:spPr>
        <p:txBody>
          <a:bodyPr>
            <a:spAutoFit/>
          </a:bodyPr>
          <a:lstStyle/>
          <a:p>
            <a:pPr>
              <a:defRPr/>
            </a:pPr>
            <a:r>
              <a:rPr lang="en-US" altLang="es-ES" sz="3200" dirty="0" smtClean="0">
                <a:latin typeface="Arial Rounded MT Bold" panose="020F0704030504030204" pitchFamily="34" charset="0"/>
              </a:rPr>
              <a:t>Come </a:t>
            </a:r>
            <a:r>
              <a:rPr lang="en-US" altLang="es-ES" sz="3200" dirty="0" err="1" smtClean="0">
                <a:latin typeface="Arial Rounded MT Bold" panose="020F0704030504030204" pitchFamily="34" charset="0"/>
              </a:rPr>
              <a:t>potenziare</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i</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beni</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culturali</a:t>
            </a:r>
            <a:r>
              <a:rPr lang="en-US" altLang="es-ES" sz="3200" dirty="0" smtClean="0">
                <a:latin typeface="Arial Rounded MT Bold" panose="020F0704030504030204" pitchFamily="34" charset="0"/>
              </a:rPr>
              <a:t>?</a:t>
            </a: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r>
              <a:rPr lang="en-US" altLang="es-ES" sz="2800" dirty="0" err="1" smtClean="0">
                <a:latin typeface="Arial Rounded MT Bold" panose="020F0704030504030204" pitchFamily="34" charset="0"/>
              </a:rPr>
              <a:t>L’</a:t>
            </a:r>
            <a:r>
              <a:rPr lang="en-US" altLang="es-ES" sz="2800" dirty="0" err="1" smtClean="0">
                <a:latin typeface="Arial Rounded MT Bold" panose="020F0704030504030204" pitchFamily="34" charset="0"/>
              </a:rPr>
              <a:t>insieme</a:t>
            </a:r>
            <a:r>
              <a:rPr lang="en-US" altLang="es-ES" sz="2800" dirty="0" smtClean="0">
                <a:latin typeface="Arial Rounded MT Bold" panose="020F0704030504030204" pitchFamily="34" charset="0"/>
              </a:rPr>
              <a:t> di </a:t>
            </a:r>
            <a:r>
              <a:rPr lang="en-US" altLang="es-ES" sz="2800" dirty="0" err="1" smtClean="0">
                <a:latin typeface="Arial Rounded MT Bold" panose="020F0704030504030204" pitchFamily="34" charset="0"/>
              </a:rPr>
              <a:t>beni</a:t>
            </a:r>
            <a:r>
              <a:rPr lang="en-US" altLang="es-ES" sz="2800" dirty="0" smtClean="0">
                <a:latin typeface="Arial Rounded MT Bold" panose="020F0704030504030204" pitchFamily="34" charset="0"/>
              </a:rPr>
              <a:t> </a:t>
            </a:r>
            <a:r>
              <a:rPr lang="en-US" altLang="es-ES" sz="2800" dirty="0" err="1" smtClean="0">
                <a:latin typeface="Arial Rounded MT Bold" panose="020F0704030504030204" pitchFamily="34" charset="0"/>
              </a:rPr>
              <a:t>tangibili</a:t>
            </a:r>
            <a:r>
              <a:rPr lang="en-US" altLang="es-ES" sz="2800" dirty="0" smtClean="0">
                <a:latin typeface="Arial Rounded MT Bold" panose="020F0704030504030204" pitchFamily="34" charset="0"/>
              </a:rPr>
              <a:t> (e </a:t>
            </a:r>
            <a:r>
              <a:rPr lang="en-US" altLang="es-ES" sz="2800" dirty="0" err="1" smtClean="0">
                <a:latin typeface="Arial Rounded MT Bold" panose="020F0704030504030204" pitchFamily="34" charset="0"/>
              </a:rPr>
              <a:t>intangibili</a:t>
            </a:r>
            <a:r>
              <a:rPr lang="en-US" altLang="es-ES" sz="2800" dirty="0" smtClean="0">
                <a:latin typeface="Arial Rounded MT Bold" panose="020F0704030504030204" pitchFamily="34" charset="0"/>
              </a:rPr>
              <a:t>) è </a:t>
            </a:r>
            <a:r>
              <a:rPr lang="en-US" altLang="es-ES" sz="2800" dirty="0" err="1" smtClean="0">
                <a:latin typeface="Arial Rounded MT Bold" panose="020F0704030504030204" pitchFamily="34" charset="0"/>
              </a:rPr>
              <a:t>dato</a:t>
            </a:r>
            <a:r>
              <a:rPr lang="en-US" altLang="es-ES" sz="2800" dirty="0" smtClean="0">
                <a:latin typeface="Arial Rounded MT Bold" panose="020F0704030504030204" pitchFamily="34" charset="0"/>
              </a:rPr>
              <a:t>, non </a:t>
            </a:r>
            <a:r>
              <a:rPr lang="en-US" altLang="es-ES" sz="2800" dirty="0" err="1" smtClean="0">
                <a:latin typeface="Arial Rounded MT Bold" panose="020F0704030504030204" pitchFamily="34" charset="0"/>
              </a:rPr>
              <a:t>possiamo</a:t>
            </a:r>
            <a:r>
              <a:rPr lang="en-US" altLang="es-ES" sz="2800" dirty="0" smtClean="0">
                <a:latin typeface="Arial Rounded MT Bold" panose="020F0704030504030204" pitchFamily="34" charset="0"/>
              </a:rPr>
              <a:t> </a:t>
            </a:r>
            <a:r>
              <a:rPr lang="en-US" altLang="es-ES" sz="2800" dirty="0" err="1" smtClean="0">
                <a:latin typeface="Arial Rounded MT Bold" panose="020F0704030504030204" pitchFamily="34" charset="0"/>
              </a:rPr>
              <a:t>espanderlo</a:t>
            </a:r>
            <a:r>
              <a:rPr lang="en-US" altLang="es-ES" sz="2800" dirty="0" smtClean="0">
                <a:latin typeface="Arial Rounded MT Bold" panose="020F0704030504030204" pitchFamily="34" charset="0"/>
              </a:rPr>
              <a:t>.</a:t>
            </a: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endParaRPr lang="en-GB" altLang="es-ES" sz="3200" dirty="0">
              <a:latin typeface="Arial Rounded MT Bold" panose="020F0704030504030204" pitchFamily="34" charset="0"/>
            </a:endParaRPr>
          </a:p>
        </p:txBody>
      </p:sp>
      <p:pic>
        <p:nvPicPr>
          <p:cNvPr id="5" name="Imagen 4">
            <a:extLst>
              <a:ext uri="{FF2B5EF4-FFF2-40B4-BE49-F238E27FC236}">
                <a16:creationId xmlns:a16="http://schemas.microsoft.com/office/drawing/2014/main" xmlns="" id="{78BD5DBC-091F-42CE-A2DD-473CC9534BF8}"/>
              </a:ext>
            </a:extLst>
          </p:cNvPr>
          <p:cNvPicPr>
            <a:picLocks noChangeAspect="1"/>
          </p:cNvPicPr>
          <p:nvPr/>
        </p:nvPicPr>
        <p:blipFill>
          <a:blip r:embed="rId5"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1489939" y="4527030"/>
            <a:ext cx="1920272" cy="1258178"/>
          </a:xfrm>
          <a:prstGeom prst="rect">
            <a:avLst/>
          </a:prstGeom>
        </p:spPr>
      </p:pic>
      <p:grpSp>
        <p:nvGrpSpPr>
          <p:cNvPr id="26" name="Grupo 25">
            <a:extLst>
              <a:ext uri="{FF2B5EF4-FFF2-40B4-BE49-F238E27FC236}">
                <a16:creationId xmlns:a16="http://schemas.microsoft.com/office/drawing/2014/main" xmlns="" id="{4DF92C80-2AD3-4BFA-BC22-B59CBE38421C}"/>
              </a:ext>
            </a:extLst>
          </p:cNvPr>
          <p:cNvGrpSpPr/>
          <p:nvPr/>
        </p:nvGrpSpPr>
        <p:grpSpPr>
          <a:xfrm>
            <a:off x="6313260" y="3301838"/>
            <a:ext cx="6038037" cy="2908422"/>
            <a:chOff x="6299200" y="3389325"/>
            <a:chExt cx="6038037" cy="2908422"/>
          </a:xfrm>
        </p:grpSpPr>
        <p:pic>
          <p:nvPicPr>
            <p:cNvPr id="9" name="Imagen 8">
              <a:extLst>
                <a:ext uri="{FF2B5EF4-FFF2-40B4-BE49-F238E27FC236}">
                  <a16:creationId xmlns:a16="http://schemas.microsoft.com/office/drawing/2014/main" xmlns="" id="{C7F794A7-8FC1-45AE-A61E-ADF728DC7A95}"/>
                </a:ext>
              </a:extLst>
            </p:cNvPr>
            <p:cNvPicPr>
              <a:picLocks noChangeAspect="1"/>
            </p:cNvPicPr>
            <p:nvPr/>
          </p:nvPicPr>
          <p:blipFill>
            <a:blip r:embed="rId5"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6299200" y="3743090"/>
              <a:ext cx="1920272" cy="1258178"/>
            </a:xfrm>
            <a:prstGeom prst="rect">
              <a:avLst/>
            </a:prstGeom>
          </p:spPr>
        </p:pic>
        <p:pic>
          <p:nvPicPr>
            <p:cNvPr id="11" name="Imagen 10">
              <a:extLst>
                <a:ext uri="{FF2B5EF4-FFF2-40B4-BE49-F238E27FC236}">
                  <a16:creationId xmlns:a16="http://schemas.microsoft.com/office/drawing/2014/main" xmlns="" id="{8D5C434C-FCD0-49F9-9A4F-437DEB827418}"/>
                </a:ext>
              </a:extLst>
            </p:cNvPr>
            <p:cNvPicPr>
              <a:picLocks noChangeAspect="1"/>
            </p:cNvPicPr>
            <p:nvPr/>
          </p:nvPicPr>
          <p:blipFill>
            <a:blip r:embed="rId5"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8781789" y="4786546"/>
              <a:ext cx="1920272" cy="1258178"/>
            </a:xfrm>
            <a:prstGeom prst="rect">
              <a:avLst/>
            </a:prstGeom>
          </p:spPr>
        </p:pic>
        <p:pic>
          <p:nvPicPr>
            <p:cNvPr id="13" name="Imagen 12">
              <a:extLst>
                <a:ext uri="{FF2B5EF4-FFF2-40B4-BE49-F238E27FC236}">
                  <a16:creationId xmlns:a16="http://schemas.microsoft.com/office/drawing/2014/main" xmlns="" id="{F77676CE-AAE2-41EF-8E8B-15C39701C659}"/>
                </a:ext>
              </a:extLst>
            </p:cNvPr>
            <p:cNvPicPr>
              <a:picLocks noChangeAspect="1"/>
            </p:cNvPicPr>
            <p:nvPr/>
          </p:nvPicPr>
          <p:blipFill>
            <a:blip r:embed="rId5"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9188189" y="3389325"/>
              <a:ext cx="1920272" cy="1258178"/>
            </a:xfrm>
            <a:prstGeom prst="rect">
              <a:avLst/>
            </a:prstGeom>
          </p:spPr>
        </p:pic>
        <p:pic>
          <p:nvPicPr>
            <p:cNvPr id="15" name="Imagen 14">
              <a:extLst>
                <a:ext uri="{FF2B5EF4-FFF2-40B4-BE49-F238E27FC236}">
                  <a16:creationId xmlns:a16="http://schemas.microsoft.com/office/drawing/2014/main" xmlns="" id="{9079B3E7-B1EB-4F32-81FB-4C59260C2A59}"/>
                </a:ext>
              </a:extLst>
            </p:cNvPr>
            <p:cNvPicPr>
              <a:picLocks noChangeAspect="1"/>
            </p:cNvPicPr>
            <p:nvPr/>
          </p:nvPicPr>
          <p:blipFill>
            <a:blip r:embed="rId5"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7008592" y="5039569"/>
              <a:ext cx="1920272" cy="1258178"/>
            </a:xfrm>
            <a:prstGeom prst="rect">
              <a:avLst/>
            </a:prstGeom>
          </p:spPr>
        </p:pic>
        <p:pic>
          <p:nvPicPr>
            <p:cNvPr id="17" name="Imagen 16">
              <a:extLst>
                <a:ext uri="{FF2B5EF4-FFF2-40B4-BE49-F238E27FC236}">
                  <a16:creationId xmlns:a16="http://schemas.microsoft.com/office/drawing/2014/main" xmlns="" id="{37E54A67-6C9B-488A-97D1-C2C58D868496}"/>
                </a:ext>
              </a:extLst>
            </p:cNvPr>
            <p:cNvPicPr>
              <a:picLocks noChangeAspect="1"/>
            </p:cNvPicPr>
            <p:nvPr/>
          </p:nvPicPr>
          <p:blipFill>
            <a:blip r:embed="rId5"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10416965" y="4355713"/>
              <a:ext cx="1920272" cy="1258178"/>
            </a:xfrm>
            <a:prstGeom prst="rect">
              <a:avLst/>
            </a:prstGeom>
          </p:spPr>
        </p:pic>
      </p:grpSp>
      <p:sp>
        <p:nvSpPr>
          <p:cNvPr id="19" name="Símbolo &quot;No permitido&quot; 18">
            <a:extLst>
              <a:ext uri="{FF2B5EF4-FFF2-40B4-BE49-F238E27FC236}">
                <a16:creationId xmlns:a16="http://schemas.microsoft.com/office/drawing/2014/main" xmlns="" id="{2767CBBF-4061-4C2C-A5F4-93B464D13FB2}"/>
              </a:ext>
            </a:extLst>
          </p:cNvPr>
          <p:cNvSpPr/>
          <p:nvPr/>
        </p:nvSpPr>
        <p:spPr>
          <a:xfrm>
            <a:off x="7540495" y="3521158"/>
            <a:ext cx="3910143" cy="2915155"/>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3" name="Imagen 22" descr="Niño chino">
            <a:extLst>
              <a:ext uri="{FF2B5EF4-FFF2-40B4-BE49-F238E27FC236}">
                <a16:creationId xmlns:a16="http://schemas.microsoft.com/office/drawing/2014/main" xmlns="" id="{6512C4CF-BDB5-4B98-A5C3-0899CD73BCEF}"/>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637446" y="3655603"/>
            <a:ext cx="736940" cy="2555497"/>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xmlns="" val="82596940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3">
            <a:extLst>
              <a:ext uri="{FF2B5EF4-FFF2-40B4-BE49-F238E27FC236}">
                <a16:creationId xmlns:a16="http://schemas.microsoft.com/office/drawing/2014/main" xmlns="" id="{F74BD1D0-39F9-49B4-865F-B72EA5D53C3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Picture 9">
            <a:extLst>
              <a:ext uri="{FF2B5EF4-FFF2-40B4-BE49-F238E27FC236}">
                <a16:creationId xmlns:a16="http://schemas.microsoft.com/office/drawing/2014/main" xmlns="" id="{702050CA-1E16-44B0-9569-85768F8727B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Immagine 33">
            <a:extLst>
              <a:ext uri="{FF2B5EF4-FFF2-40B4-BE49-F238E27FC236}">
                <a16:creationId xmlns:a16="http://schemas.microsoft.com/office/drawing/2014/main" xmlns="" id="{09583486-2BDE-4E35-A3EF-0FF720E4C71B}"/>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ttangolo 1">
            <a:extLst>
              <a:ext uri="{FF2B5EF4-FFF2-40B4-BE49-F238E27FC236}">
                <a16:creationId xmlns:a16="http://schemas.microsoft.com/office/drawing/2014/main" xmlns="" id="{61D500A0-A271-40CC-AB40-2FF2963654F4}"/>
              </a:ext>
            </a:extLst>
          </p:cNvPr>
          <p:cNvSpPr/>
          <p:nvPr/>
        </p:nvSpPr>
        <p:spPr>
          <a:xfrm>
            <a:off x="1147763" y="1970088"/>
            <a:ext cx="10574545" cy="5324535"/>
          </a:xfrm>
          <a:prstGeom prst="rect">
            <a:avLst/>
          </a:prstGeom>
        </p:spPr>
        <p:txBody>
          <a:bodyPr wrap="square">
            <a:spAutoFit/>
          </a:bodyPr>
          <a:lstStyle/>
          <a:p>
            <a:pPr>
              <a:defRPr/>
            </a:pPr>
            <a:r>
              <a:rPr lang="en-US" altLang="es-ES" sz="3200" dirty="0" smtClean="0">
                <a:latin typeface="Arial Rounded MT Bold" panose="020F0704030504030204" pitchFamily="34" charset="0"/>
              </a:rPr>
              <a:t>Come </a:t>
            </a:r>
            <a:r>
              <a:rPr lang="en-US" altLang="es-ES" sz="3200" dirty="0" err="1" smtClean="0">
                <a:latin typeface="Arial Rounded MT Bold" panose="020F0704030504030204" pitchFamily="34" charset="0"/>
              </a:rPr>
              <a:t>potenziare</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i</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beni</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culturali</a:t>
            </a:r>
            <a:r>
              <a:rPr lang="en-US" altLang="es-ES" sz="3200" dirty="0" smtClean="0">
                <a:latin typeface="Arial Rounded MT Bold" panose="020F0704030504030204" pitchFamily="34" charset="0"/>
              </a:rPr>
              <a:t>?</a:t>
            </a:r>
          </a:p>
          <a:p>
            <a:pPr marL="457200" indent="-457200">
              <a:buFont typeface="Arial" panose="020B0604020202020204" pitchFamily="34" charset="0"/>
              <a:buChar char="•"/>
              <a:defRPr/>
            </a:pPr>
            <a:r>
              <a:rPr lang="en-US" altLang="es-ES" sz="2800" dirty="0" err="1" smtClean="0">
                <a:latin typeface="Arial Rounded MT Bold" panose="020F0704030504030204" pitchFamily="34" charset="0"/>
              </a:rPr>
              <a:t>L’insieme</a:t>
            </a:r>
            <a:r>
              <a:rPr lang="en-US" altLang="es-ES" sz="2800" dirty="0" smtClean="0">
                <a:latin typeface="Arial Rounded MT Bold" panose="020F0704030504030204" pitchFamily="34" charset="0"/>
              </a:rPr>
              <a:t> di </a:t>
            </a:r>
            <a:r>
              <a:rPr lang="en-US" altLang="es-ES" sz="2800" dirty="0" err="1" smtClean="0">
                <a:latin typeface="Arial Rounded MT Bold" panose="020F0704030504030204" pitchFamily="34" charset="0"/>
              </a:rPr>
              <a:t>beni</a:t>
            </a:r>
            <a:r>
              <a:rPr lang="en-US" altLang="es-ES" sz="2800" dirty="0" smtClean="0">
                <a:latin typeface="Arial Rounded MT Bold" panose="020F0704030504030204" pitchFamily="34" charset="0"/>
              </a:rPr>
              <a:t> </a:t>
            </a:r>
            <a:r>
              <a:rPr lang="en-US" altLang="es-ES" sz="2800" dirty="0" err="1" smtClean="0">
                <a:latin typeface="Arial Rounded MT Bold" panose="020F0704030504030204" pitchFamily="34" charset="0"/>
              </a:rPr>
              <a:t>tangibili</a:t>
            </a:r>
            <a:r>
              <a:rPr lang="en-US" altLang="es-ES" sz="2800" dirty="0" smtClean="0">
                <a:latin typeface="Arial Rounded MT Bold" panose="020F0704030504030204" pitchFamily="34" charset="0"/>
              </a:rPr>
              <a:t> (e </a:t>
            </a:r>
            <a:r>
              <a:rPr lang="en-US" altLang="es-ES" sz="2800" dirty="0" err="1" smtClean="0">
                <a:latin typeface="Arial Rounded MT Bold" panose="020F0704030504030204" pitchFamily="34" charset="0"/>
              </a:rPr>
              <a:t>intangibili</a:t>
            </a:r>
            <a:r>
              <a:rPr lang="en-US" altLang="es-ES" sz="2800" dirty="0" smtClean="0">
                <a:latin typeface="Arial Rounded MT Bold" panose="020F0704030504030204" pitchFamily="34" charset="0"/>
              </a:rPr>
              <a:t>) è </a:t>
            </a:r>
            <a:r>
              <a:rPr lang="en-US" altLang="es-ES" sz="2800" dirty="0" err="1" smtClean="0">
                <a:latin typeface="Arial Rounded MT Bold" panose="020F0704030504030204" pitchFamily="34" charset="0"/>
              </a:rPr>
              <a:t>dato</a:t>
            </a:r>
            <a:r>
              <a:rPr lang="en-US" altLang="es-ES" sz="2800" dirty="0" smtClean="0">
                <a:latin typeface="Arial Rounded MT Bold" panose="020F0704030504030204" pitchFamily="34" charset="0"/>
              </a:rPr>
              <a:t>, non </a:t>
            </a:r>
            <a:r>
              <a:rPr lang="en-US" altLang="es-ES" sz="2800" dirty="0" err="1" smtClean="0">
                <a:latin typeface="Arial Rounded MT Bold" panose="020F0704030504030204" pitchFamily="34" charset="0"/>
              </a:rPr>
              <a:t>possiamo</a:t>
            </a:r>
            <a:r>
              <a:rPr lang="en-US" altLang="es-ES" sz="2800" dirty="0" smtClean="0">
                <a:latin typeface="Arial Rounded MT Bold" panose="020F0704030504030204" pitchFamily="34" charset="0"/>
              </a:rPr>
              <a:t> </a:t>
            </a:r>
            <a:r>
              <a:rPr lang="en-US" altLang="es-ES" sz="2800" dirty="0" err="1" smtClean="0">
                <a:latin typeface="Arial Rounded MT Bold" panose="020F0704030504030204" pitchFamily="34" charset="0"/>
              </a:rPr>
              <a:t>espanderlo</a:t>
            </a:r>
            <a:r>
              <a:rPr lang="en-US" altLang="es-ES" sz="2800" dirty="0" smtClean="0">
                <a:latin typeface="Arial Rounded MT Bold" panose="020F0704030504030204" pitchFamily="34" charset="0"/>
              </a:rPr>
              <a:t>. … o </a:t>
            </a:r>
            <a:r>
              <a:rPr lang="en-US" altLang="es-ES" sz="2800" dirty="0" err="1" smtClean="0">
                <a:latin typeface="Arial Rounded MT Bold" panose="020F0704030504030204" pitchFamily="34" charset="0"/>
              </a:rPr>
              <a:t>possiamo</a:t>
            </a:r>
            <a:r>
              <a:rPr lang="en-US" altLang="es-ES" sz="2800" dirty="0" smtClean="0">
                <a:latin typeface="Arial Rounded MT Bold" panose="020F0704030504030204" pitchFamily="34" charset="0"/>
              </a:rPr>
              <a:t>?</a:t>
            </a:r>
            <a:endParaRPr lang="en-US" altLang="es-ES" sz="3200" dirty="0" smtClean="0">
              <a:latin typeface="Arial Rounded MT Bold" panose="020F0704030504030204" pitchFamily="34" charset="0"/>
            </a:endParaRPr>
          </a:p>
          <a:p>
            <a:pPr marL="457200" indent="-457200">
              <a:buFont typeface="Arial" panose="020B0604020202020204" pitchFamily="34" charset="0"/>
              <a:buChar char="•"/>
              <a:defRPr/>
            </a:pPr>
            <a:endParaRPr lang="en-US" altLang="es-ES" sz="2800" dirty="0">
              <a:latin typeface="Arial Rounded MT Bold" panose="020F0704030504030204" pitchFamily="34" charset="0"/>
            </a:endParaRPr>
          </a:p>
          <a:p>
            <a:pPr lvl="1">
              <a:defRPr/>
            </a:pPr>
            <a:endParaRPr lang="en-US" altLang="es-ES" sz="3200" dirty="0">
              <a:latin typeface="Arial Rounded MT Bold" panose="020F0704030504030204" pitchFamily="34" charset="0"/>
            </a:endParaRPr>
          </a:p>
          <a:p>
            <a:pPr marL="914400" lvl="1" indent="-457200">
              <a:buFont typeface="Arial" panose="020B0604020202020204" pitchFamily="34" charset="0"/>
              <a:buChar char="•"/>
              <a:defRPr/>
            </a:pP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endParaRPr lang="en-US" altLang="es-ES" sz="3200" dirty="0">
              <a:latin typeface="Arial Rounded MT Bold" panose="020F0704030504030204" pitchFamily="34" charset="0"/>
            </a:endParaRPr>
          </a:p>
          <a:p>
            <a:pPr>
              <a:defRPr/>
            </a:pP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endParaRPr lang="en-GB" altLang="es-ES" sz="3200" dirty="0">
              <a:latin typeface="Arial Rounded MT Bold" panose="020F0704030504030204" pitchFamily="34" charset="0"/>
            </a:endParaRPr>
          </a:p>
        </p:txBody>
      </p:sp>
      <p:pic>
        <p:nvPicPr>
          <p:cNvPr id="3" name="Imagen 2">
            <a:extLst>
              <a:ext uri="{FF2B5EF4-FFF2-40B4-BE49-F238E27FC236}">
                <a16:creationId xmlns:a16="http://schemas.microsoft.com/office/drawing/2014/main" xmlns="" id="{CB8840EF-1648-4BDE-9A7E-871060298EFD}"/>
              </a:ext>
            </a:extLst>
          </p:cNvPr>
          <p:cNvPicPr>
            <a:picLocks noChangeAspect="1"/>
          </p:cNvPicPr>
          <p:nvPr/>
        </p:nvPicPr>
        <p:blipFill>
          <a:blip r:embed="rId5"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1489939" y="4527030"/>
            <a:ext cx="1920272" cy="1258178"/>
          </a:xfrm>
          <a:prstGeom prst="rect">
            <a:avLst/>
          </a:prstGeom>
        </p:spPr>
      </p:pic>
      <p:pic>
        <p:nvPicPr>
          <p:cNvPr id="5" name="Imagen 4">
            <a:extLst>
              <a:ext uri="{FF2B5EF4-FFF2-40B4-BE49-F238E27FC236}">
                <a16:creationId xmlns:a16="http://schemas.microsoft.com/office/drawing/2014/main" xmlns="" id="{19176B10-811E-45E4-993F-113C088C3285}"/>
              </a:ext>
            </a:extLst>
          </p:cNvPr>
          <p:cNvPicPr>
            <a:picLocks noChangeAspect="1"/>
          </p:cNvPicPr>
          <p:nvPr/>
        </p:nvPicPr>
        <p:blipFill>
          <a:blip r:embed="rId7"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7642335" y="3294616"/>
            <a:ext cx="4422149" cy="2897428"/>
          </a:xfrm>
          <a:prstGeom prst="rect">
            <a:avLst/>
          </a:prstGeom>
        </p:spPr>
      </p:pic>
      <p:pic>
        <p:nvPicPr>
          <p:cNvPr id="19" name="Imagen 18" descr="Niño chino">
            <a:extLst>
              <a:ext uri="{FF2B5EF4-FFF2-40B4-BE49-F238E27FC236}">
                <a16:creationId xmlns:a16="http://schemas.microsoft.com/office/drawing/2014/main" xmlns="" id="{462A7EC1-C3C3-4406-8495-C16BBEE5C27E}"/>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984381" y="3756146"/>
            <a:ext cx="836381" cy="2465882"/>
          </a:xfrm>
          <a:prstGeom prst="rect">
            <a:avLst/>
          </a:prstGeom>
        </p:spPr>
      </p:pic>
    </p:spTree>
    <p:extLst>
      <p:ext uri="{BB962C8B-B14F-4D97-AF65-F5344CB8AC3E}">
        <p14:creationId xmlns:p14="http://schemas.microsoft.com/office/powerpoint/2010/main" xmlns="" val="319334496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3">
            <a:extLst>
              <a:ext uri="{FF2B5EF4-FFF2-40B4-BE49-F238E27FC236}">
                <a16:creationId xmlns:a16="http://schemas.microsoft.com/office/drawing/2014/main" xmlns="" id="{F74BD1D0-39F9-49B4-865F-B72EA5D53C3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Picture 9">
            <a:extLst>
              <a:ext uri="{FF2B5EF4-FFF2-40B4-BE49-F238E27FC236}">
                <a16:creationId xmlns:a16="http://schemas.microsoft.com/office/drawing/2014/main" xmlns="" id="{702050CA-1E16-44B0-9569-85768F8727B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Immagine 33">
            <a:extLst>
              <a:ext uri="{FF2B5EF4-FFF2-40B4-BE49-F238E27FC236}">
                <a16:creationId xmlns:a16="http://schemas.microsoft.com/office/drawing/2014/main" xmlns="" id="{09583486-2BDE-4E35-A3EF-0FF720E4C71B}"/>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ttangolo 1">
            <a:extLst>
              <a:ext uri="{FF2B5EF4-FFF2-40B4-BE49-F238E27FC236}">
                <a16:creationId xmlns:a16="http://schemas.microsoft.com/office/drawing/2014/main" xmlns="" id="{61D500A0-A271-40CC-AB40-2FF2963654F4}"/>
              </a:ext>
            </a:extLst>
          </p:cNvPr>
          <p:cNvSpPr/>
          <p:nvPr/>
        </p:nvSpPr>
        <p:spPr>
          <a:xfrm>
            <a:off x="1147763" y="1970088"/>
            <a:ext cx="10574545" cy="6678751"/>
          </a:xfrm>
          <a:prstGeom prst="rect">
            <a:avLst/>
          </a:prstGeom>
        </p:spPr>
        <p:txBody>
          <a:bodyPr wrap="square">
            <a:spAutoFit/>
          </a:bodyPr>
          <a:lstStyle/>
          <a:p>
            <a:pPr>
              <a:defRPr/>
            </a:pPr>
            <a:r>
              <a:rPr lang="en-US" altLang="es-ES" sz="3200" dirty="0" smtClean="0">
                <a:latin typeface="Arial Rounded MT Bold" panose="020F0704030504030204" pitchFamily="34" charset="0"/>
              </a:rPr>
              <a:t>Come </a:t>
            </a:r>
            <a:r>
              <a:rPr lang="en-US" altLang="es-ES" sz="3200" dirty="0" err="1" smtClean="0">
                <a:latin typeface="Arial Rounded MT Bold" panose="020F0704030504030204" pitchFamily="34" charset="0"/>
              </a:rPr>
              <a:t>espandere</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il</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patrimonio</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culturale</a:t>
            </a:r>
            <a:r>
              <a:rPr lang="en-US" altLang="es-ES" sz="3200" dirty="0" smtClean="0">
                <a:latin typeface="Arial Rounded MT Bold" panose="020F0704030504030204" pitchFamily="34" charset="0"/>
              </a:rPr>
              <a:t>:</a:t>
            </a:r>
            <a:endParaRPr lang="en-US" altLang="es-ES" sz="3200" dirty="0">
              <a:latin typeface="Arial Rounded MT Bold" panose="020F0704030504030204" pitchFamily="34" charset="0"/>
            </a:endParaRPr>
          </a:p>
          <a:p>
            <a:pPr>
              <a:defRPr/>
            </a:pPr>
            <a:endParaRPr lang="en-US" sz="3200" dirty="0" smtClean="0">
              <a:latin typeface="Arial Rounded MT Bold" panose="020F0704030504030204" pitchFamily="34" charset="0"/>
            </a:endParaRPr>
          </a:p>
          <a:p>
            <a:pPr>
              <a:defRPr/>
            </a:pPr>
            <a:r>
              <a:rPr lang="it-IT" sz="2800" b="1" dirty="0" smtClean="0"/>
              <a:t>Le </a:t>
            </a:r>
            <a:r>
              <a:rPr lang="it-IT" sz="2800" b="1" dirty="0" smtClean="0"/>
              <a:t>autorità pubbliche possono potenziare le attività economiche legate </a:t>
            </a:r>
            <a:r>
              <a:rPr lang="it-IT" sz="2800" b="1" dirty="0" smtClean="0"/>
              <a:t>al Patrimonio Culturale: </a:t>
            </a:r>
          </a:p>
          <a:p>
            <a:pPr marL="914400" lvl="1" indent="-457200">
              <a:buFont typeface="Arial" panose="020B0604020202020204" pitchFamily="34" charset="0"/>
              <a:buChar char="•"/>
              <a:defRPr/>
            </a:pPr>
            <a:r>
              <a:rPr lang="it-IT" sz="2800" b="1" dirty="0" smtClean="0"/>
              <a:t>Preservando e restaurando </a:t>
            </a:r>
            <a:r>
              <a:rPr lang="it-IT" sz="2800" b="1" dirty="0" smtClean="0"/>
              <a:t>le </a:t>
            </a:r>
            <a:r>
              <a:rPr lang="it-IT" sz="2800" b="1" dirty="0" smtClean="0"/>
              <a:t>risorse </a:t>
            </a:r>
            <a:r>
              <a:rPr lang="it-IT" sz="2800" b="1" dirty="0" smtClean="0"/>
              <a:t>esistenti </a:t>
            </a:r>
            <a:endParaRPr lang="it-IT" sz="2800" b="1" dirty="0" smtClean="0"/>
          </a:p>
          <a:p>
            <a:pPr marL="914400" lvl="1" indent="-457200">
              <a:buFont typeface="Arial" panose="020B0604020202020204" pitchFamily="34" charset="0"/>
              <a:buChar char="•"/>
              <a:defRPr/>
            </a:pPr>
            <a:r>
              <a:rPr lang="it-IT" sz="2800" b="1" dirty="0" smtClean="0"/>
              <a:t>Rendendolo </a:t>
            </a:r>
            <a:r>
              <a:rPr lang="it-IT" sz="2800" b="1" dirty="0" smtClean="0"/>
              <a:t>più accessibile (sia fisicamente che digitalmente) per nuovi potenziali clienti</a:t>
            </a:r>
            <a:endParaRPr lang="en-US" altLang="es-ES" sz="2800" b="1" dirty="0">
              <a:latin typeface="Arial Rounded MT Bold" panose="020F0704030504030204" pitchFamily="34" charset="0"/>
            </a:endParaRPr>
          </a:p>
          <a:p>
            <a:pPr lvl="1">
              <a:defRPr/>
            </a:pPr>
            <a:endParaRPr lang="en-US" altLang="es-ES" sz="3200" dirty="0">
              <a:latin typeface="Arial Rounded MT Bold" panose="020F0704030504030204" pitchFamily="34" charset="0"/>
            </a:endParaRPr>
          </a:p>
          <a:p>
            <a:pPr marL="914400" lvl="1" indent="-457200">
              <a:buFont typeface="Arial" panose="020B0604020202020204" pitchFamily="34" charset="0"/>
              <a:buChar char="•"/>
              <a:defRPr/>
            </a:pP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endParaRPr lang="en-US" altLang="es-ES" sz="3200" dirty="0">
              <a:latin typeface="Arial Rounded MT Bold" panose="020F0704030504030204" pitchFamily="34" charset="0"/>
            </a:endParaRPr>
          </a:p>
          <a:p>
            <a:pPr>
              <a:defRPr/>
            </a:pP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endParaRPr lang="en-GB" altLang="es-ES" sz="3200" dirty="0">
              <a:latin typeface="Arial Rounded MT Bold" panose="020F0704030504030204" pitchFamily="34" charset="0"/>
            </a:endParaRPr>
          </a:p>
        </p:txBody>
      </p:sp>
    </p:spTree>
    <p:extLst>
      <p:ext uri="{BB962C8B-B14F-4D97-AF65-F5344CB8AC3E}">
        <p14:creationId xmlns:p14="http://schemas.microsoft.com/office/powerpoint/2010/main" xmlns="" val="4081431812"/>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3">
            <a:extLst>
              <a:ext uri="{FF2B5EF4-FFF2-40B4-BE49-F238E27FC236}">
                <a16:creationId xmlns:a16="http://schemas.microsoft.com/office/drawing/2014/main" xmlns="" id="{F74BD1D0-39F9-49B4-865F-B72EA5D53C3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Picture 9">
            <a:extLst>
              <a:ext uri="{FF2B5EF4-FFF2-40B4-BE49-F238E27FC236}">
                <a16:creationId xmlns:a16="http://schemas.microsoft.com/office/drawing/2014/main" xmlns="" id="{702050CA-1E16-44B0-9569-85768F8727B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Immagine 33">
            <a:extLst>
              <a:ext uri="{FF2B5EF4-FFF2-40B4-BE49-F238E27FC236}">
                <a16:creationId xmlns:a16="http://schemas.microsoft.com/office/drawing/2014/main" xmlns="" id="{09583486-2BDE-4E35-A3EF-0FF720E4C71B}"/>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ttangolo 1">
            <a:extLst>
              <a:ext uri="{FF2B5EF4-FFF2-40B4-BE49-F238E27FC236}">
                <a16:creationId xmlns:a16="http://schemas.microsoft.com/office/drawing/2014/main" xmlns="" id="{61D500A0-A271-40CC-AB40-2FF2963654F4}"/>
              </a:ext>
            </a:extLst>
          </p:cNvPr>
          <p:cNvSpPr/>
          <p:nvPr/>
        </p:nvSpPr>
        <p:spPr>
          <a:xfrm>
            <a:off x="1147763" y="1970088"/>
            <a:ext cx="10574545" cy="6494085"/>
          </a:xfrm>
          <a:prstGeom prst="rect">
            <a:avLst/>
          </a:prstGeom>
        </p:spPr>
        <p:txBody>
          <a:bodyPr wrap="square">
            <a:spAutoFit/>
          </a:bodyPr>
          <a:lstStyle/>
          <a:p>
            <a:pPr>
              <a:defRPr/>
            </a:pPr>
            <a:r>
              <a:rPr lang="en-US" altLang="es-ES" sz="3200" dirty="0" smtClean="0">
                <a:latin typeface="Arial Rounded MT Bold" panose="020F0704030504030204" pitchFamily="34" charset="0"/>
              </a:rPr>
              <a:t>Come </a:t>
            </a:r>
            <a:r>
              <a:rPr lang="en-US" altLang="es-ES" sz="3200" dirty="0" err="1" smtClean="0">
                <a:latin typeface="Arial Rounded MT Bold" panose="020F0704030504030204" pitchFamily="34" charset="0"/>
              </a:rPr>
              <a:t>espandere</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il</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patrimonio</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culturale</a:t>
            </a:r>
            <a:r>
              <a:rPr lang="en-US" altLang="es-ES" sz="3200" dirty="0" smtClean="0">
                <a:latin typeface="Arial Rounded MT Bold" panose="020F0704030504030204" pitchFamily="34" charset="0"/>
              </a:rPr>
              <a:t>:</a:t>
            </a:r>
            <a:endParaRPr lang="en-US" altLang="es-ES" sz="3200" dirty="0">
              <a:latin typeface="Arial Rounded MT Bold" panose="020F0704030504030204" pitchFamily="34" charset="0"/>
            </a:endParaRPr>
          </a:p>
          <a:p>
            <a:pPr>
              <a:defRPr/>
            </a:pPr>
            <a:r>
              <a:rPr lang="it-IT" sz="3200" b="1" dirty="0" smtClean="0"/>
              <a:t>Le </a:t>
            </a:r>
            <a:r>
              <a:rPr lang="it-IT" sz="3200" b="1" dirty="0" smtClean="0"/>
              <a:t>attività degli imprenditori possono migliorare le opportunità di business derivanti dal patrimonio culturale rendendolo più</a:t>
            </a:r>
            <a:r>
              <a:rPr lang="it-IT" sz="3200" b="1" dirty="0" smtClean="0"/>
              <a:t>:</a:t>
            </a:r>
          </a:p>
          <a:p>
            <a:pPr marL="914400" lvl="1" indent="-457200">
              <a:buFont typeface="Arial" panose="020B0604020202020204" pitchFamily="34" charset="0"/>
              <a:buChar char="•"/>
              <a:defRPr/>
            </a:pPr>
            <a:r>
              <a:rPr lang="it-IT" sz="3200" b="1" dirty="0" smtClean="0"/>
              <a:t> </a:t>
            </a:r>
            <a:r>
              <a:rPr lang="it-IT" sz="3200" b="1" dirty="0" smtClean="0"/>
              <a:t>Visibile ai potenziali visitatori attraverso efficaci campagne pubblicitarie </a:t>
            </a:r>
            <a:endParaRPr lang="it-IT" sz="3200" b="1" dirty="0" smtClean="0"/>
          </a:p>
          <a:p>
            <a:pPr marL="914400" lvl="1" indent="-457200">
              <a:buFont typeface="Arial" panose="020B0604020202020204" pitchFamily="34" charset="0"/>
              <a:buChar char="•"/>
              <a:defRPr/>
            </a:pPr>
            <a:r>
              <a:rPr lang="it-IT" sz="3200" b="1" dirty="0" smtClean="0"/>
              <a:t>Redditizio </a:t>
            </a:r>
            <a:r>
              <a:rPr lang="it-IT" sz="3200" b="1" dirty="0" smtClean="0"/>
              <a:t>generando e specializzandosi in attività ad alto valore aggiunto</a:t>
            </a:r>
            <a:endParaRPr lang="en-US" altLang="es-ES" sz="3200" b="1" dirty="0">
              <a:latin typeface="Arial Rounded MT Bold" panose="020F0704030504030204" pitchFamily="34" charset="0"/>
            </a:endParaRPr>
          </a:p>
          <a:p>
            <a:pPr marL="457200" indent="-457200">
              <a:buFont typeface="Arial" panose="020B0604020202020204" pitchFamily="34" charset="0"/>
              <a:buChar char="•"/>
              <a:defRPr/>
            </a:pPr>
            <a:endParaRPr lang="en-US" altLang="es-ES" sz="3200" dirty="0">
              <a:latin typeface="Arial Rounded MT Bold" panose="020F0704030504030204" pitchFamily="34" charset="0"/>
            </a:endParaRPr>
          </a:p>
          <a:p>
            <a:pPr>
              <a:defRPr/>
            </a:pP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endParaRPr lang="en-GB" altLang="es-ES" sz="3200" dirty="0">
              <a:latin typeface="Arial Rounded MT Bold" panose="020F0704030504030204" pitchFamily="34" charset="0"/>
            </a:endParaRPr>
          </a:p>
        </p:txBody>
      </p:sp>
    </p:spTree>
    <p:extLst>
      <p:ext uri="{BB962C8B-B14F-4D97-AF65-F5344CB8AC3E}">
        <p14:creationId xmlns:p14="http://schemas.microsoft.com/office/powerpoint/2010/main" xmlns="" val="3959776644"/>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extBox 1">
            <a:extLst>
              <a:ext uri="{FF2B5EF4-FFF2-40B4-BE49-F238E27FC236}">
                <a16:creationId xmlns:a16="http://schemas.microsoft.com/office/drawing/2014/main" xmlns="" id="{ED7B7B5F-7511-4BAC-96E3-8CA995275D9D}"/>
              </a:ext>
            </a:extLst>
          </p:cNvPr>
          <p:cNvSpPr txBox="1">
            <a:spLocks noChangeArrowheads="1"/>
          </p:cNvSpPr>
          <p:nvPr/>
        </p:nvSpPr>
        <p:spPr bwMode="auto">
          <a:xfrm>
            <a:off x="2522538" y="1998663"/>
            <a:ext cx="71469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ctr" eaLnBrk="1" hangingPunct="1"/>
            <a:r>
              <a:rPr lang="en-US" altLang="es-ES" sz="3600" b="1" dirty="0" smtClean="0">
                <a:latin typeface="Arial" panose="020B0604020202020204" pitchFamily="34" charset="0"/>
                <a:cs typeface="Arial" panose="020B0604020202020204" pitchFamily="34" charset="0"/>
              </a:rPr>
              <a:t>Grazie per </a:t>
            </a:r>
            <a:r>
              <a:rPr lang="en-US" altLang="es-ES" sz="3600" b="1" dirty="0" err="1" smtClean="0">
                <a:latin typeface="Arial" panose="020B0604020202020204" pitchFamily="34" charset="0"/>
                <a:cs typeface="Arial" panose="020B0604020202020204" pitchFamily="34" charset="0"/>
              </a:rPr>
              <a:t>L’attenzione</a:t>
            </a:r>
            <a:r>
              <a:rPr lang="en-US" altLang="es-ES" sz="3600" dirty="0" smtClean="0"/>
              <a:t> </a:t>
            </a:r>
            <a:r>
              <a:rPr lang="en-US" altLang="es-ES" sz="3600" dirty="0"/>
              <a:t>!</a:t>
            </a:r>
            <a:endParaRPr lang="en-US" altLang="it-IT" sz="36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xmlns="" id="{58595782-9922-47A1-8731-50597BF23CAB}"/>
              </a:ext>
            </a:extLst>
          </p:cNvPr>
          <p:cNvSpPr>
            <a:spLocks noChangeArrowheads="1"/>
          </p:cNvSpPr>
          <p:nvPr/>
        </p:nvSpPr>
        <p:spPr bwMode="auto">
          <a:xfrm>
            <a:off x="2771775" y="6170613"/>
            <a:ext cx="85058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GB" altLang="en-US" sz="1200"/>
              <a:t>With the support of the Erasmus+ programme of the European Union. This document and its contents reflects the views only of the authors, and the Commission cannot be held responsible for any use which may be made of the information contained therein.</a:t>
            </a:r>
          </a:p>
        </p:txBody>
      </p:sp>
      <p:pic>
        <p:nvPicPr>
          <p:cNvPr id="10244" name="Picture 15">
            <a:extLst>
              <a:ext uri="{FF2B5EF4-FFF2-40B4-BE49-F238E27FC236}">
                <a16:creationId xmlns:a16="http://schemas.microsoft.com/office/drawing/2014/main" xmlns="" id="{3470A209-9132-4516-AC7C-DEB9EC025512}"/>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Immagine 14">
            <a:extLst>
              <a:ext uri="{FF2B5EF4-FFF2-40B4-BE49-F238E27FC236}">
                <a16:creationId xmlns:a16="http://schemas.microsoft.com/office/drawing/2014/main" xmlns="" id="{41F2784B-A817-451A-B003-ACE08A2482E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36988" y="417513"/>
            <a:ext cx="4518025" cy="1411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6" name="Immagine 15">
            <a:extLst>
              <a:ext uri="{FF2B5EF4-FFF2-40B4-BE49-F238E27FC236}">
                <a16:creationId xmlns:a16="http://schemas.microsoft.com/office/drawing/2014/main" xmlns="" id="{F7B4E8DE-8AE6-42C6-B799-CB203716270F}"/>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2075" y="2984500"/>
            <a:ext cx="12192000" cy="284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33">
            <a:extLst>
              <a:ext uri="{FF2B5EF4-FFF2-40B4-BE49-F238E27FC236}">
                <a16:creationId xmlns:a16="http://schemas.microsoft.com/office/drawing/2014/main" xmlns="" id="{19BA5F25-82AA-43F9-8641-988B311D59D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5" name="Picture 9">
            <a:extLst>
              <a:ext uri="{FF2B5EF4-FFF2-40B4-BE49-F238E27FC236}">
                <a16:creationId xmlns:a16="http://schemas.microsoft.com/office/drawing/2014/main" xmlns="" id="{FD12E18F-EFCA-49A5-A2DD-9C4EDBD364FC}"/>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Immagine 33">
            <a:extLst>
              <a:ext uri="{FF2B5EF4-FFF2-40B4-BE49-F238E27FC236}">
                <a16:creationId xmlns:a16="http://schemas.microsoft.com/office/drawing/2014/main" xmlns="" id="{8789B22E-21F1-49BF-960F-8931605DADF0}"/>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3688" y="438150"/>
            <a:ext cx="390207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7" name="Rettangolo 1">
            <a:extLst>
              <a:ext uri="{FF2B5EF4-FFF2-40B4-BE49-F238E27FC236}">
                <a16:creationId xmlns:a16="http://schemas.microsoft.com/office/drawing/2014/main" xmlns="" id="{4259C806-9243-4A18-8C1B-29E408B2D799}"/>
              </a:ext>
            </a:extLst>
          </p:cNvPr>
          <p:cNvSpPr>
            <a:spLocks noChangeArrowheads="1"/>
          </p:cNvSpPr>
          <p:nvPr/>
        </p:nvSpPr>
        <p:spPr bwMode="auto">
          <a:xfrm>
            <a:off x="4824534" y="717406"/>
            <a:ext cx="736746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GB" altLang="it-IT" sz="4400" dirty="0" err="1" smtClean="0">
                <a:latin typeface="Arial Rounded MT Bold" panose="020F0704030504030204" pitchFamily="34" charset="0"/>
              </a:rPr>
              <a:t>Risultati</a:t>
            </a:r>
            <a:r>
              <a:rPr lang="en-GB" altLang="it-IT" sz="4400" dirty="0" smtClean="0">
                <a:latin typeface="Arial Rounded MT Bold" panose="020F0704030504030204" pitchFamily="34" charset="0"/>
              </a:rPr>
              <a:t> di </a:t>
            </a:r>
            <a:r>
              <a:rPr lang="en-GB" altLang="it-IT" sz="4400" dirty="0" err="1" smtClean="0">
                <a:latin typeface="Arial Rounded MT Bold" panose="020F0704030504030204" pitchFamily="34" charset="0"/>
              </a:rPr>
              <a:t>apprendimento</a:t>
            </a:r>
            <a:endParaRPr lang="it-IT" altLang="it-IT" sz="4400" dirty="0"/>
          </a:p>
        </p:txBody>
      </p:sp>
      <p:sp>
        <p:nvSpPr>
          <p:cNvPr id="5" name="Rettangolo 4">
            <a:extLst>
              <a:ext uri="{FF2B5EF4-FFF2-40B4-BE49-F238E27FC236}">
                <a16:creationId xmlns:a16="http://schemas.microsoft.com/office/drawing/2014/main" xmlns="" id="{FE8DD48C-0F82-4590-828E-4A77F12F20EB}"/>
              </a:ext>
            </a:extLst>
          </p:cNvPr>
          <p:cNvSpPr/>
          <p:nvPr/>
        </p:nvSpPr>
        <p:spPr>
          <a:xfrm>
            <a:off x="1204913" y="2106613"/>
            <a:ext cx="10693400" cy="4093428"/>
          </a:xfrm>
          <a:prstGeom prst="rect">
            <a:avLst/>
          </a:prstGeom>
        </p:spPr>
        <p:txBody>
          <a:bodyPr>
            <a:spAutoFit/>
          </a:bodyPr>
          <a:lstStyle/>
          <a:p>
            <a:pPr marL="82296">
              <a:defRPr/>
            </a:pPr>
            <a:r>
              <a:rPr lang="en-GB" sz="3600" dirty="0" err="1" smtClean="0">
                <a:latin typeface="Arial Rounded MT Bold" panose="020F0704030504030204" pitchFamily="34" charset="0"/>
              </a:rPr>
              <a:t>Alla</a:t>
            </a:r>
            <a:r>
              <a:rPr lang="en-GB" sz="3600" dirty="0" smtClean="0">
                <a:latin typeface="Arial Rounded MT Bold" panose="020F0704030504030204" pitchFamily="34" charset="0"/>
              </a:rPr>
              <a:t> fine del modulo </a:t>
            </a:r>
            <a:r>
              <a:rPr lang="en-GB" sz="3600" dirty="0" err="1" smtClean="0">
                <a:latin typeface="Arial Rounded MT Bold" panose="020F0704030504030204" pitchFamily="34" charset="0"/>
              </a:rPr>
              <a:t>avrai</a:t>
            </a:r>
            <a:r>
              <a:rPr lang="en-GB" sz="3600" dirty="0" smtClean="0">
                <a:latin typeface="Arial Rounded MT Bold" panose="020F0704030504030204" pitchFamily="34" charset="0"/>
              </a:rPr>
              <a:t> </a:t>
            </a:r>
            <a:r>
              <a:rPr lang="en-GB" sz="3600" dirty="0" err="1" smtClean="0">
                <a:latin typeface="Arial Rounded MT Bold" panose="020F0704030504030204" pitchFamily="34" charset="0"/>
              </a:rPr>
              <a:t>imparato</a:t>
            </a:r>
            <a:r>
              <a:rPr lang="en-GB" sz="3600" dirty="0" smtClean="0">
                <a:latin typeface="Arial Rounded MT Bold" panose="020F0704030504030204" pitchFamily="34" charset="0"/>
              </a:rPr>
              <a:t>:</a:t>
            </a:r>
            <a:endParaRPr lang="en-GB" sz="3600" dirty="0">
              <a:latin typeface="Arial Rounded MT Bold" panose="020F0704030504030204" pitchFamily="34" charset="0"/>
            </a:endParaRPr>
          </a:p>
          <a:p>
            <a:pPr marL="82296">
              <a:defRPr/>
            </a:pPr>
            <a:endParaRPr lang="en-GB" sz="3200" dirty="0">
              <a:latin typeface="Arial Rounded MT Bold" panose="020F0704030504030204" pitchFamily="34" charset="0"/>
            </a:endParaRPr>
          </a:p>
          <a:p>
            <a:pPr marL="457200" indent="-457200">
              <a:buFont typeface="Arial Rounded MT Bold" panose="020F0704030504030204" pitchFamily="34" charset="0"/>
              <a:buChar char="–"/>
              <a:defRPr/>
            </a:pPr>
            <a:r>
              <a:rPr lang="it-IT" sz="3200" dirty="0" smtClean="0">
                <a:latin typeface="Arial Rounded MT Bold" panose="020F0704030504030204" pitchFamily="34" charset="0"/>
              </a:rPr>
              <a:t>In </a:t>
            </a:r>
            <a:r>
              <a:rPr lang="it-IT" sz="3200" dirty="0" smtClean="0">
                <a:latin typeface="Arial Rounded MT Bold" panose="020F0704030504030204" pitchFamily="34" charset="0"/>
              </a:rPr>
              <a:t>che modo il patrimonio culturale </a:t>
            </a:r>
            <a:r>
              <a:rPr lang="it-IT" sz="3200" dirty="0" smtClean="0">
                <a:latin typeface="Arial Rounded MT Bold" panose="020F0704030504030204" pitchFamily="34" charset="0"/>
              </a:rPr>
              <a:t>può  </a:t>
            </a:r>
            <a:r>
              <a:rPr lang="it-IT" sz="3200" dirty="0" smtClean="0">
                <a:latin typeface="Arial Rounded MT Bold" panose="020F0704030504030204" pitchFamily="34" charset="0"/>
              </a:rPr>
              <a:t>essere di supporto nel promuovere le economie regionali e locali </a:t>
            </a:r>
            <a:endParaRPr lang="en-GB" sz="3200" dirty="0">
              <a:latin typeface="Arial Rounded MT Bold" panose="020F0704030504030204" pitchFamily="34" charset="0"/>
            </a:endParaRPr>
          </a:p>
          <a:p>
            <a:pPr marL="457200" indent="-457200">
              <a:buFont typeface="Arial Rounded MT Bold" panose="020F0704030504030204" pitchFamily="34" charset="0"/>
              <a:buChar char="–"/>
              <a:defRPr/>
            </a:pPr>
            <a:endParaRPr lang="en-GB" sz="3200" dirty="0">
              <a:latin typeface="Arial Rounded MT Bold" panose="020F0704030504030204" pitchFamily="34" charset="0"/>
            </a:endParaRPr>
          </a:p>
          <a:p>
            <a:pPr marL="457200" indent="-457200">
              <a:buFont typeface="Arial Rounded MT Bold" panose="020F0704030504030204" pitchFamily="34" charset="0"/>
              <a:buChar char="–"/>
              <a:defRPr/>
            </a:pPr>
            <a:r>
              <a:rPr lang="en-GB" sz="3200" dirty="0" smtClean="0">
                <a:latin typeface="Arial Rounded MT Bold" panose="020F0704030504030204" pitchFamily="34" charset="0"/>
              </a:rPr>
              <a:t>Ad </a:t>
            </a:r>
            <a:r>
              <a:rPr lang="en-GB" sz="3200" dirty="0" err="1" smtClean="0">
                <a:latin typeface="Arial Rounded MT Bold" panose="020F0704030504030204" pitchFamily="34" charset="0"/>
              </a:rPr>
              <a:t>identificare</a:t>
            </a:r>
            <a:r>
              <a:rPr lang="en-GB" sz="3200" dirty="0" smtClean="0">
                <a:latin typeface="Arial Rounded MT Bold" panose="020F0704030504030204" pitchFamily="34" charset="0"/>
              </a:rPr>
              <a:t> </a:t>
            </a:r>
            <a:r>
              <a:rPr lang="en-GB" sz="3200" dirty="0" err="1" smtClean="0">
                <a:latin typeface="Arial Rounded MT Bold" panose="020F0704030504030204" pitchFamily="34" charset="0"/>
              </a:rPr>
              <a:t>strategie</a:t>
            </a:r>
            <a:r>
              <a:rPr lang="en-GB" sz="3200" dirty="0" smtClean="0">
                <a:latin typeface="Arial Rounded MT Bold" panose="020F0704030504030204" pitchFamily="34" charset="0"/>
              </a:rPr>
              <a:t> </a:t>
            </a:r>
            <a:r>
              <a:rPr lang="it-IT" sz="3200" dirty="0" smtClean="0">
                <a:latin typeface="Arial Rounded MT Bold" panose="020F0704030504030204" pitchFamily="34" charset="0"/>
              </a:rPr>
              <a:t>per </a:t>
            </a:r>
            <a:r>
              <a:rPr lang="it-IT" sz="3200" dirty="0" smtClean="0">
                <a:latin typeface="Arial Rounded MT Bold" panose="020F0704030504030204" pitchFamily="34" charset="0"/>
              </a:rPr>
              <a:t>valorizzare il patrimonio culturale e renderlo </a:t>
            </a:r>
            <a:r>
              <a:rPr lang="it-IT" sz="3200" dirty="0" smtClean="0">
                <a:latin typeface="Arial Rounded MT Bold" panose="020F0704030504030204" pitchFamily="34" charset="0"/>
              </a:rPr>
              <a:t>sostenibile</a:t>
            </a:r>
            <a:endParaRPr lang="it-IT" sz="3200" dirty="0" smtClean="0">
              <a:latin typeface="Arial Rounded MT Bold" panose="020F0704030504030204" pitchFamily="34" charset="0"/>
            </a:endParaRPr>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6BC6A54-DAF2-41B9-BEE4-24BDEEB18E67}"/>
              </a:ext>
            </a:extLst>
          </p:cNvPr>
          <p:cNvSpPr txBox="1"/>
          <p:nvPr/>
        </p:nvSpPr>
        <p:spPr>
          <a:xfrm>
            <a:off x="391971" y="555625"/>
            <a:ext cx="9464835" cy="646331"/>
          </a:xfrm>
          <a:prstGeom prst="rect">
            <a:avLst/>
          </a:prstGeom>
          <a:noFill/>
        </p:spPr>
        <p:txBody>
          <a:bodyPr wrap="none">
            <a:spAutoFit/>
          </a:bodyPr>
          <a:lstStyle/>
          <a:p>
            <a:pPr algn="r">
              <a:defRPr/>
            </a:pPr>
            <a:r>
              <a:rPr lang="en-GB" altLang="it-IT" sz="3600" dirty="0">
                <a:latin typeface="Arial Rounded MT Bold" panose="020F0704030504030204" pitchFamily="34" charset="0"/>
              </a:rPr>
              <a:t>Intro: </a:t>
            </a:r>
            <a:r>
              <a:rPr lang="en-GB" altLang="it-IT" sz="3600" dirty="0" err="1" smtClean="0">
                <a:latin typeface="Arial Rounded MT Bold" panose="020F0704030504030204" pitchFamily="34" charset="0"/>
              </a:rPr>
              <a:t>importanza</a:t>
            </a:r>
            <a:r>
              <a:rPr lang="en-GB" altLang="it-IT" sz="3600" dirty="0" smtClean="0">
                <a:latin typeface="Arial Rounded MT Bold" panose="020F0704030504030204" pitchFamily="34" charset="0"/>
              </a:rPr>
              <a:t> del </a:t>
            </a:r>
            <a:r>
              <a:rPr lang="en-GB" altLang="it-IT" sz="3600" dirty="0" err="1" smtClean="0">
                <a:latin typeface="Arial Rounded MT Bold" panose="020F0704030504030204" pitchFamily="34" charset="0"/>
              </a:rPr>
              <a:t>P</a:t>
            </a:r>
            <a:r>
              <a:rPr lang="en-GB" altLang="it-IT" sz="3600" dirty="0" err="1" smtClean="0">
                <a:latin typeface="Arial Rounded MT Bold" panose="020F0704030504030204" pitchFamily="34" charset="0"/>
              </a:rPr>
              <a:t>atrimonio</a:t>
            </a:r>
            <a:r>
              <a:rPr lang="en-GB" altLang="it-IT" sz="3600" dirty="0" smtClean="0">
                <a:latin typeface="Arial Rounded MT Bold" panose="020F0704030504030204" pitchFamily="34" charset="0"/>
              </a:rPr>
              <a:t> </a:t>
            </a:r>
            <a:r>
              <a:rPr lang="en-GB" altLang="it-IT" sz="3600" dirty="0" err="1" smtClean="0">
                <a:latin typeface="Arial Rounded MT Bold" panose="020F0704030504030204" pitchFamily="34" charset="0"/>
              </a:rPr>
              <a:t>C</a:t>
            </a:r>
            <a:r>
              <a:rPr lang="en-GB" altLang="it-IT" sz="3600" dirty="0" err="1" smtClean="0">
                <a:latin typeface="Arial Rounded MT Bold" panose="020F0704030504030204" pitchFamily="34" charset="0"/>
              </a:rPr>
              <a:t>ulturale</a:t>
            </a:r>
            <a:endParaRPr lang="en-US" sz="4000" b="1" dirty="0">
              <a:solidFill>
                <a:schemeClr val="tx2"/>
              </a:solidFill>
              <a:latin typeface="+mj-lt"/>
            </a:endParaRPr>
          </a:p>
        </p:txBody>
      </p:sp>
      <p:pic>
        <p:nvPicPr>
          <p:cNvPr id="9219" name="Picture 33">
            <a:extLst>
              <a:ext uri="{FF2B5EF4-FFF2-40B4-BE49-F238E27FC236}">
                <a16:creationId xmlns:a16="http://schemas.microsoft.com/office/drawing/2014/main" xmlns="" id="{F74BD1D0-39F9-49B4-865F-B72EA5D53C3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Picture 9">
            <a:extLst>
              <a:ext uri="{FF2B5EF4-FFF2-40B4-BE49-F238E27FC236}">
                <a16:creationId xmlns:a16="http://schemas.microsoft.com/office/drawing/2014/main" xmlns="" id="{702050CA-1E16-44B0-9569-85768F8727B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Immagine 33">
            <a:extLst>
              <a:ext uri="{FF2B5EF4-FFF2-40B4-BE49-F238E27FC236}">
                <a16:creationId xmlns:a16="http://schemas.microsoft.com/office/drawing/2014/main" xmlns="" id="{09583486-2BDE-4E35-A3EF-0FF720E4C71B}"/>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ttangolo 1">
            <a:extLst>
              <a:ext uri="{FF2B5EF4-FFF2-40B4-BE49-F238E27FC236}">
                <a16:creationId xmlns:a16="http://schemas.microsoft.com/office/drawing/2014/main" xmlns="" id="{61D500A0-A271-40CC-AB40-2FF2963654F4}"/>
              </a:ext>
            </a:extLst>
          </p:cNvPr>
          <p:cNvSpPr/>
          <p:nvPr/>
        </p:nvSpPr>
        <p:spPr>
          <a:xfrm>
            <a:off x="548020" y="1845938"/>
            <a:ext cx="7636472" cy="4508927"/>
          </a:xfrm>
          <a:prstGeom prst="rect">
            <a:avLst/>
          </a:prstGeom>
        </p:spPr>
        <p:txBody>
          <a:bodyPr wrap="square">
            <a:spAutoFit/>
          </a:bodyPr>
          <a:lstStyle/>
          <a:p>
            <a:pPr marL="457200" indent="-457200" algn="just">
              <a:spcBef>
                <a:spcPts val="600"/>
              </a:spcBef>
              <a:spcAft>
                <a:spcPts val="600"/>
              </a:spcAft>
              <a:buFont typeface="Arial" panose="020B0604020202020204" pitchFamily="34" charset="0"/>
              <a:buChar char="•"/>
              <a:defRPr/>
            </a:pPr>
            <a:r>
              <a:rPr lang="en-US" altLang="es-ES" sz="2400" dirty="0" smtClean="0">
                <a:latin typeface="Arial Rounded MT Bold" panose="020F0704030504030204" pitchFamily="34" charset="0"/>
              </a:rPr>
              <a:t>Le </a:t>
            </a:r>
            <a:r>
              <a:rPr lang="en-US" altLang="es-ES" sz="2400" dirty="0" err="1" smtClean="0">
                <a:latin typeface="Arial Rounded MT Bold" panose="020F0704030504030204" pitchFamily="34" charset="0"/>
              </a:rPr>
              <a:t>autorità</a:t>
            </a:r>
            <a:r>
              <a:rPr lang="en-US" altLang="es-ES" sz="2400" dirty="0" smtClean="0">
                <a:latin typeface="Arial Rounded MT Bold" panose="020F0704030504030204" pitchFamily="34" charset="0"/>
              </a:rPr>
              <a:t> </a:t>
            </a:r>
            <a:r>
              <a:rPr lang="en-US" altLang="es-ES" sz="2400" dirty="0" err="1" smtClean="0">
                <a:latin typeface="Arial Rounded MT Bold" panose="020F0704030504030204" pitchFamily="34" charset="0"/>
              </a:rPr>
              <a:t>europee</a:t>
            </a:r>
            <a:r>
              <a:rPr lang="en-US" altLang="es-ES" sz="2400" dirty="0" smtClean="0">
                <a:latin typeface="Arial Rounded MT Bold" panose="020F0704030504030204" pitchFamily="34" charset="0"/>
              </a:rPr>
              <a:t> </a:t>
            </a:r>
            <a:r>
              <a:rPr lang="en-US" altLang="es-ES" sz="2400" dirty="0" err="1" smtClean="0">
                <a:latin typeface="Arial Rounded MT Bold" panose="020F0704030504030204" pitchFamily="34" charset="0"/>
              </a:rPr>
              <a:t>considerano</a:t>
            </a:r>
            <a:r>
              <a:rPr lang="en-US" altLang="es-ES" sz="2400" dirty="0" smtClean="0">
                <a:latin typeface="Arial Rounded MT Bold" panose="020F0704030504030204" pitchFamily="34" charset="0"/>
              </a:rPr>
              <a:t> la </a:t>
            </a:r>
            <a:r>
              <a:rPr lang="en-US" altLang="es-ES" sz="2400" dirty="0" err="1" smtClean="0">
                <a:latin typeface="Arial Rounded MT Bold" panose="020F0704030504030204" pitchFamily="34" charset="0"/>
              </a:rPr>
              <a:t>cultura</a:t>
            </a:r>
            <a:r>
              <a:rPr lang="en-US" altLang="es-ES" sz="2400" dirty="0" smtClean="0">
                <a:latin typeface="Arial Rounded MT Bold" panose="020F0704030504030204" pitchFamily="34" charset="0"/>
              </a:rPr>
              <a:t> e </a:t>
            </a:r>
            <a:r>
              <a:rPr lang="en-US" altLang="es-ES" sz="2400" dirty="0" err="1" smtClean="0">
                <a:latin typeface="Arial Rounded MT Bold" panose="020F0704030504030204" pitchFamily="34" charset="0"/>
              </a:rPr>
              <a:t>il</a:t>
            </a:r>
            <a:r>
              <a:rPr lang="en-US" altLang="es-ES" sz="2400" dirty="0" smtClean="0">
                <a:latin typeface="Arial Rounded MT Bold" panose="020F0704030504030204" pitchFamily="34" charset="0"/>
              </a:rPr>
              <a:t> </a:t>
            </a:r>
            <a:r>
              <a:rPr lang="en-US" altLang="es-ES" sz="2400" dirty="0" err="1" smtClean="0">
                <a:latin typeface="Arial Rounded MT Bold" panose="020F0704030504030204" pitchFamily="34" charset="0"/>
              </a:rPr>
              <a:t>patrimonio</a:t>
            </a:r>
            <a:r>
              <a:rPr lang="en-US" altLang="es-ES" sz="2400" dirty="0" smtClean="0">
                <a:latin typeface="Arial Rounded MT Bold" panose="020F0704030504030204" pitchFamily="34" charset="0"/>
              </a:rPr>
              <a:t> </a:t>
            </a:r>
            <a:r>
              <a:rPr lang="en-US" altLang="es-ES" sz="2400" dirty="0" err="1" smtClean="0">
                <a:latin typeface="Arial Rounded MT Bold" panose="020F0704030504030204" pitchFamily="34" charset="0"/>
              </a:rPr>
              <a:t>culturale</a:t>
            </a:r>
            <a:r>
              <a:rPr lang="en-US" altLang="es-ES" sz="2400" dirty="0" smtClean="0">
                <a:latin typeface="Arial Rounded MT Bold" panose="020F0704030504030204" pitchFamily="34" charset="0"/>
              </a:rPr>
              <a:t> </a:t>
            </a:r>
            <a:r>
              <a:rPr lang="en-US" altLang="es-ES" sz="2400" dirty="0" err="1" smtClean="0">
                <a:latin typeface="Arial Rounded MT Bold" panose="020F0704030504030204" pitchFamily="34" charset="0"/>
              </a:rPr>
              <a:t>una</a:t>
            </a:r>
            <a:r>
              <a:rPr lang="en-US" altLang="es-ES" sz="2400" dirty="0" smtClean="0">
                <a:latin typeface="Arial Rounded MT Bold" panose="020F0704030504030204" pitchFamily="34" charset="0"/>
              </a:rPr>
              <a:t> </a:t>
            </a:r>
            <a:r>
              <a:rPr lang="en-US" altLang="es-ES" sz="2400" dirty="0" err="1" smtClean="0">
                <a:latin typeface="Arial Rounded MT Bold" panose="020F0704030504030204" pitchFamily="34" charset="0"/>
              </a:rPr>
              <a:t>priorità</a:t>
            </a:r>
            <a:r>
              <a:rPr lang="en-US" altLang="es-ES" sz="2400" dirty="0" smtClean="0">
                <a:latin typeface="Arial Rounded MT Bold" panose="020F0704030504030204" pitchFamily="34" charset="0"/>
              </a:rPr>
              <a:t> </a:t>
            </a:r>
            <a:r>
              <a:rPr lang="en-US" altLang="es-ES" sz="2400" dirty="0" err="1" smtClean="0">
                <a:latin typeface="Arial Rounded MT Bold" panose="020F0704030504030204" pitchFamily="34" charset="0"/>
              </a:rPr>
              <a:t>politica</a:t>
            </a:r>
            <a:endParaRPr lang="en-US" altLang="es-ES" sz="2400" dirty="0" smtClean="0">
              <a:latin typeface="Arial Rounded MT Bold" panose="020F0704030504030204" pitchFamily="34" charset="0"/>
            </a:endParaRPr>
          </a:p>
          <a:p>
            <a:pPr marL="457200" indent="-457200" algn="just">
              <a:spcBef>
                <a:spcPts val="600"/>
              </a:spcBef>
              <a:spcAft>
                <a:spcPts val="600"/>
              </a:spcAft>
              <a:defRPr/>
            </a:pPr>
            <a:endParaRPr lang="en-US" altLang="es-ES" sz="2400" dirty="0">
              <a:latin typeface="Arial Rounded MT Bold" panose="020F0704030504030204" pitchFamily="34" charset="0"/>
            </a:endParaRPr>
          </a:p>
          <a:p>
            <a:pPr marL="457200" indent="-457200" algn="just">
              <a:buFont typeface="Arial" panose="020B0604020202020204" pitchFamily="34" charset="0"/>
              <a:buChar char="•"/>
              <a:defRPr/>
            </a:pPr>
            <a:r>
              <a:rPr lang="it-IT" altLang="es-ES" sz="2400" dirty="0" smtClean="0">
                <a:latin typeface="Arial Rounded MT Bold" panose="020F0704030504030204" pitchFamily="34" charset="0"/>
              </a:rPr>
              <a:t>Il sondaggio </a:t>
            </a:r>
            <a:r>
              <a:rPr lang="it-IT" altLang="es-ES" sz="2400" dirty="0" err="1" smtClean="0">
                <a:latin typeface="Arial Rounded MT Bold" panose="020F0704030504030204" pitchFamily="34" charset="0"/>
              </a:rPr>
              <a:t>Eurobarometro</a:t>
            </a:r>
            <a:r>
              <a:rPr lang="it-IT" altLang="es-ES" sz="2400" dirty="0" smtClean="0">
                <a:latin typeface="Arial Rounded MT Bold" panose="020F0704030504030204" pitchFamily="34" charset="0"/>
              </a:rPr>
              <a:t> del Parlamento Europeo condotto a dicembre 2017 ha mostrato che oltre l'80% dei cittadini europei ritiene che le politiche relative al patrimonio culturale siano di fondamentale importanza sia per i singoli stati membri che per l'UE nel suo insieme</a:t>
            </a:r>
          </a:p>
          <a:p>
            <a:pPr marL="457200" indent="-457200">
              <a:buFont typeface="Arial" panose="020B0604020202020204" pitchFamily="34" charset="0"/>
              <a:buChar char="•"/>
              <a:defRPr/>
            </a:pPr>
            <a:endParaRPr lang="en-GB" altLang="es-ES" sz="3200" dirty="0">
              <a:latin typeface="Arial Rounded MT Bold" panose="020F0704030504030204" pitchFamily="34" charset="0"/>
            </a:endParaRPr>
          </a:p>
        </p:txBody>
      </p:sp>
      <p:pic>
        <p:nvPicPr>
          <p:cNvPr id="5" name="Gráfico 4" descr="Gráfico de barras">
            <a:extLst>
              <a:ext uri="{FF2B5EF4-FFF2-40B4-BE49-F238E27FC236}">
                <a16:creationId xmlns:a16="http://schemas.microsoft.com/office/drawing/2014/main" xmlns="" id="{3939ED2B-4466-438F-A271-AEAED45B9331}"/>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a:off x="9250493" y="1232829"/>
            <a:ext cx="2421195" cy="2421195"/>
          </a:xfrm>
          <a:prstGeom prst="rect">
            <a:avLst/>
          </a:prstGeom>
        </p:spPr>
      </p:pic>
      <p:pic>
        <p:nvPicPr>
          <p:cNvPr id="7" name="Gráfico 6" descr="Presentación con gráfico circular">
            <a:extLst>
              <a:ext uri="{FF2B5EF4-FFF2-40B4-BE49-F238E27FC236}">
                <a16:creationId xmlns:a16="http://schemas.microsoft.com/office/drawing/2014/main" xmlns="" id="{C8141063-F1A4-4A1F-9121-A23D97FD714F}"/>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p:blipFill>
        <p:spPr>
          <a:xfrm>
            <a:off x="9373594" y="3872563"/>
            <a:ext cx="2298095" cy="2298095"/>
          </a:xfrm>
          <a:prstGeom prst="rect">
            <a:avLst/>
          </a:prstGeom>
        </p:spPr>
      </p:pic>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3">
            <a:extLst>
              <a:ext uri="{FF2B5EF4-FFF2-40B4-BE49-F238E27FC236}">
                <a16:creationId xmlns:a16="http://schemas.microsoft.com/office/drawing/2014/main" xmlns="" id="{F74BD1D0-39F9-49B4-865F-B72EA5D53C3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Picture 9">
            <a:extLst>
              <a:ext uri="{FF2B5EF4-FFF2-40B4-BE49-F238E27FC236}">
                <a16:creationId xmlns:a16="http://schemas.microsoft.com/office/drawing/2014/main" xmlns="" id="{702050CA-1E16-44B0-9569-85768F8727B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Immagine 33">
            <a:extLst>
              <a:ext uri="{FF2B5EF4-FFF2-40B4-BE49-F238E27FC236}">
                <a16:creationId xmlns:a16="http://schemas.microsoft.com/office/drawing/2014/main" xmlns="" id="{09583486-2BDE-4E35-A3EF-0FF720E4C71B}"/>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ttangolo 1">
            <a:extLst>
              <a:ext uri="{FF2B5EF4-FFF2-40B4-BE49-F238E27FC236}">
                <a16:creationId xmlns:a16="http://schemas.microsoft.com/office/drawing/2014/main" xmlns="" id="{61D500A0-A271-40CC-AB40-2FF2963654F4}"/>
              </a:ext>
            </a:extLst>
          </p:cNvPr>
          <p:cNvSpPr/>
          <p:nvPr/>
        </p:nvSpPr>
        <p:spPr>
          <a:xfrm>
            <a:off x="1147763" y="1970088"/>
            <a:ext cx="10302875" cy="3416320"/>
          </a:xfrm>
          <a:prstGeom prst="rect">
            <a:avLst/>
          </a:prstGeom>
        </p:spPr>
        <p:txBody>
          <a:bodyPr>
            <a:spAutoFit/>
          </a:bodyPr>
          <a:lstStyle/>
          <a:p>
            <a:pPr marL="457200" indent="-457200">
              <a:buFont typeface="Arial" panose="020B0604020202020204" pitchFamily="34" charset="0"/>
              <a:buChar char="•"/>
              <a:defRPr/>
            </a:pPr>
            <a:r>
              <a:rPr lang="en-US" altLang="es-ES" sz="3200" dirty="0" smtClean="0">
                <a:latin typeface="Arial Rounded MT Bold" panose="020F0704030504030204" pitchFamily="34" charset="0"/>
              </a:rPr>
              <a:t>Il </a:t>
            </a:r>
            <a:r>
              <a:rPr lang="en-US" altLang="es-ES" sz="3200" dirty="0" err="1" smtClean="0">
                <a:latin typeface="Arial Rounded MT Bold" panose="020F0704030504030204" pitchFamily="34" charset="0"/>
              </a:rPr>
              <a:t>Patrimonio</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Culturale</a:t>
            </a:r>
            <a:r>
              <a:rPr lang="en-US" altLang="es-ES" sz="3200" dirty="0" smtClean="0">
                <a:latin typeface="Arial Rounded MT Bold" panose="020F0704030504030204" pitchFamily="34" charset="0"/>
              </a:rPr>
              <a:t> è un </a:t>
            </a:r>
            <a:r>
              <a:rPr lang="en-US" altLang="es-ES" sz="3200" dirty="0" err="1" smtClean="0">
                <a:latin typeface="Arial Rounded MT Bold" panose="020F0704030504030204" pitchFamily="34" charset="0"/>
              </a:rPr>
              <a:t>concetto</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multidimensionale</a:t>
            </a: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r>
              <a:rPr lang="en-US" altLang="es-ES" sz="3200" dirty="0" smtClean="0">
                <a:latin typeface="Arial Rounded MT Bold" panose="020F0704030504030204" pitchFamily="34" charset="0"/>
              </a:rPr>
              <a:t>Ma è </a:t>
            </a:r>
            <a:r>
              <a:rPr lang="en-US" altLang="es-ES" sz="3200" dirty="0" err="1" smtClean="0">
                <a:latin typeface="Arial Rounded MT Bold" panose="020F0704030504030204" pitchFamily="34" charset="0"/>
              </a:rPr>
              <a:t>anche</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una</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risorsa</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economica</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che</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aiuta</a:t>
            </a:r>
            <a:r>
              <a:rPr lang="en-US" altLang="es-ES" sz="3200" dirty="0" smtClean="0">
                <a:latin typeface="Arial Rounded MT Bold" panose="020F0704030504030204" pitchFamily="34" charset="0"/>
              </a:rPr>
              <a:t> a </a:t>
            </a:r>
            <a:r>
              <a:rPr lang="en-US" altLang="es-ES" sz="3200" dirty="0" err="1" smtClean="0">
                <a:latin typeface="Arial Rounded MT Bold" panose="020F0704030504030204" pitchFamily="34" charset="0"/>
              </a:rPr>
              <a:t>promuovere</a:t>
            </a:r>
            <a:r>
              <a:rPr lang="en-US" altLang="es-ES" sz="3200" dirty="0" smtClean="0">
                <a:latin typeface="Arial Rounded MT Bold" panose="020F0704030504030204" pitchFamily="34" charset="0"/>
              </a:rPr>
              <a:t> la </a:t>
            </a:r>
            <a:r>
              <a:rPr lang="en-US" altLang="es-ES" sz="3200" dirty="0" err="1" smtClean="0">
                <a:latin typeface="Arial Rounded MT Bold" panose="020F0704030504030204" pitchFamily="34" charset="0"/>
              </a:rPr>
              <a:t>crescita</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economica</a:t>
            </a:r>
            <a:endParaRPr lang="en-US" altLang="es-ES" sz="3200" dirty="0">
              <a:latin typeface="Arial Rounded MT Bold" panose="020F0704030504030204" pitchFamily="34" charset="0"/>
            </a:endParaRPr>
          </a:p>
          <a:p>
            <a:pPr marL="914400" lvl="1" indent="-457200">
              <a:buFont typeface="Arial" panose="020B0604020202020204" pitchFamily="34" charset="0"/>
              <a:buChar char="•"/>
              <a:defRPr/>
            </a:pPr>
            <a:r>
              <a:rPr lang="en-US" altLang="es-ES" sz="2800" dirty="0" err="1" smtClean="0">
                <a:latin typeface="Arial Rounded MT Bold" panose="020F0704030504030204" pitchFamily="34" charset="0"/>
              </a:rPr>
              <a:t>Produzione</a:t>
            </a:r>
            <a:r>
              <a:rPr lang="en-US" altLang="es-ES" sz="2800" dirty="0" smtClean="0">
                <a:latin typeface="Arial Rounded MT Bold" panose="020F0704030504030204" pitchFamily="34" charset="0"/>
              </a:rPr>
              <a:t>=</a:t>
            </a:r>
            <a:r>
              <a:rPr lang="en-US" altLang="es-ES" sz="2800" dirty="0" err="1" smtClean="0">
                <a:latin typeface="Arial Rounded MT Bold" panose="020F0704030504030204" pitchFamily="34" charset="0"/>
              </a:rPr>
              <a:t>lavoro+capitale</a:t>
            </a:r>
            <a:r>
              <a:rPr lang="en-US" altLang="es-ES" sz="2800" dirty="0" smtClean="0">
                <a:latin typeface="Arial Rounded MT Bold" panose="020F0704030504030204" pitchFamily="34" charset="0"/>
              </a:rPr>
              <a:t> </a:t>
            </a:r>
            <a:r>
              <a:rPr lang="en-US" altLang="es-ES" sz="2800" dirty="0">
                <a:latin typeface="Arial Rounded MT Bold" panose="020F0704030504030204" pitchFamily="34" charset="0"/>
              </a:rPr>
              <a:t>(</a:t>
            </a:r>
            <a:r>
              <a:rPr lang="en-US" altLang="es-ES" sz="2800" dirty="0" err="1" smtClean="0">
                <a:latin typeface="Arial Rounded MT Bold" panose="020F0704030504030204" pitchFamily="34" charset="0"/>
              </a:rPr>
              <a:t>naturale</a:t>
            </a:r>
            <a:r>
              <a:rPr lang="en-US" altLang="es-ES" sz="2800" dirty="0" smtClean="0">
                <a:latin typeface="Arial Rounded MT Bold" panose="020F0704030504030204" pitchFamily="34" charset="0"/>
              </a:rPr>
              <a:t>, </a:t>
            </a:r>
            <a:r>
              <a:rPr lang="en-US" altLang="es-ES" sz="2800" dirty="0" err="1" smtClean="0">
                <a:latin typeface="Arial Rounded MT Bold" panose="020F0704030504030204" pitchFamily="34" charset="0"/>
              </a:rPr>
              <a:t>fisico</a:t>
            </a:r>
            <a:r>
              <a:rPr lang="en-US" altLang="es-ES" sz="2800" dirty="0" smtClean="0">
                <a:latin typeface="Arial Rounded MT Bold" panose="020F0704030504030204" pitchFamily="34" charset="0"/>
              </a:rPr>
              <a:t>, </a:t>
            </a:r>
            <a:r>
              <a:rPr lang="en-US" altLang="es-ES" sz="2800" dirty="0" err="1" smtClean="0">
                <a:latin typeface="Arial Rounded MT Bold" panose="020F0704030504030204" pitchFamily="34" charset="0"/>
              </a:rPr>
              <a:t>umano</a:t>
            </a:r>
            <a:r>
              <a:rPr lang="en-US" altLang="es-ES" sz="2800" dirty="0" smtClean="0">
                <a:latin typeface="Arial Rounded MT Bold" panose="020F0704030504030204" pitchFamily="34" charset="0"/>
              </a:rPr>
              <a:t>, </a:t>
            </a:r>
            <a:r>
              <a:rPr lang="en-US" altLang="es-ES" sz="2800" b="1" u="sng" dirty="0" err="1" smtClean="0">
                <a:latin typeface="Arial Rounded MT Bold" panose="020F0704030504030204" pitchFamily="34" charset="0"/>
              </a:rPr>
              <a:t>culturale</a:t>
            </a:r>
            <a:r>
              <a:rPr lang="en-US" altLang="es-ES" sz="2800" dirty="0" smtClean="0">
                <a:latin typeface="Arial Rounded MT Bold" panose="020F0704030504030204" pitchFamily="34" charset="0"/>
              </a:rPr>
              <a:t>)</a:t>
            </a:r>
            <a:endParaRPr lang="en-US" altLang="es-ES" sz="2800" dirty="0">
              <a:latin typeface="Arial Rounded MT Bold" panose="020F0704030504030204" pitchFamily="34" charset="0"/>
            </a:endParaRPr>
          </a:p>
          <a:p>
            <a:pPr marL="457200" indent="-457200">
              <a:buFont typeface="Arial" panose="020B0604020202020204" pitchFamily="34" charset="0"/>
              <a:buChar char="•"/>
              <a:defRPr/>
            </a:pPr>
            <a:endParaRPr lang="en-GB" altLang="es-ES" sz="3200" dirty="0">
              <a:latin typeface="Arial Rounded MT Bold" panose="020F0704030504030204" pitchFamily="34" charset="0"/>
            </a:endParaRPr>
          </a:p>
        </p:txBody>
      </p:sp>
      <p:pic>
        <p:nvPicPr>
          <p:cNvPr id="5" name="Gráfico 4" descr="Obreros de construcción">
            <a:extLst>
              <a:ext uri="{FF2B5EF4-FFF2-40B4-BE49-F238E27FC236}">
                <a16:creationId xmlns:a16="http://schemas.microsoft.com/office/drawing/2014/main" xmlns="" id="{6DFBF6F1-E814-4900-92B5-1CE8DAC297A6}"/>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a:off x="7879151" y="4566560"/>
            <a:ext cx="1548000" cy="1548000"/>
          </a:xfrm>
          <a:prstGeom prst="rect">
            <a:avLst/>
          </a:prstGeom>
        </p:spPr>
      </p:pic>
      <p:pic>
        <p:nvPicPr>
          <p:cNvPr id="7" name="Gráfico 6" descr="Lluvia de ideas de grupo">
            <a:extLst>
              <a:ext uri="{FF2B5EF4-FFF2-40B4-BE49-F238E27FC236}">
                <a16:creationId xmlns:a16="http://schemas.microsoft.com/office/drawing/2014/main" xmlns="" id="{D95751A2-83E2-44E2-A21A-755A3648D9D8}"/>
              </a:ext>
            </a:extLst>
          </p:cNvPr>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p:blipFill>
        <p:spPr>
          <a:xfrm>
            <a:off x="4773208" y="4507823"/>
            <a:ext cx="1548000" cy="1548000"/>
          </a:xfrm>
          <a:prstGeom prst="rect">
            <a:avLst/>
          </a:prstGeom>
        </p:spPr>
      </p:pic>
      <p:pic>
        <p:nvPicPr>
          <p:cNvPr id="9" name="Gráfico 8" descr="Escena de bosque">
            <a:extLst>
              <a:ext uri="{FF2B5EF4-FFF2-40B4-BE49-F238E27FC236}">
                <a16:creationId xmlns:a16="http://schemas.microsoft.com/office/drawing/2014/main" xmlns="" id="{44C239B6-CA07-4EFA-89D1-C8438CFF1771}"/>
              </a:ext>
            </a:extLst>
          </p:cNvPr>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p:blipFill>
        <p:spPr>
          <a:xfrm>
            <a:off x="6366410" y="4496040"/>
            <a:ext cx="1548000" cy="1548000"/>
          </a:xfrm>
          <a:prstGeom prst="rect">
            <a:avLst/>
          </a:prstGeom>
        </p:spPr>
      </p:pic>
      <p:pic>
        <p:nvPicPr>
          <p:cNvPr id="11" name="Gráfico 10" descr="Producción">
            <a:extLst>
              <a:ext uri="{FF2B5EF4-FFF2-40B4-BE49-F238E27FC236}">
                <a16:creationId xmlns:a16="http://schemas.microsoft.com/office/drawing/2014/main" xmlns="" id="{F7BF371A-DA4A-418B-852C-C308EE4CE4BB}"/>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tretch>
            <a:fillRect/>
          </a:stretch>
        </p:blipFill>
        <p:spPr>
          <a:xfrm>
            <a:off x="2705100" y="4507823"/>
            <a:ext cx="1548000" cy="1548000"/>
          </a:xfrm>
          <a:prstGeom prst="rect">
            <a:avLst/>
          </a:prstGeom>
        </p:spPr>
      </p:pic>
      <p:pic>
        <p:nvPicPr>
          <p:cNvPr id="13" name="Gráfico 12" descr="Excavadora">
            <a:extLst>
              <a:ext uri="{FF2B5EF4-FFF2-40B4-BE49-F238E27FC236}">
                <a16:creationId xmlns:a16="http://schemas.microsoft.com/office/drawing/2014/main" xmlns="" id="{81589CB5-772B-49B4-9512-AE039561CE33}"/>
              </a:ext>
            </a:extLst>
          </p:cNvPr>
          <p:cNvPicPr>
            <a:picLocks noChangeAspect="1"/>
          </p:cNvPicPr>
          <p:nvPr/>
        </p:nvPicPr>
        <p:blipFill>
          <a:blip r:embed="rId13">
            <a:duotone>
              <a:schemeClr val="accent3">
                <a:shade val="45000"/>
                <a:satMod val="135000"/>
              </a:schemeClr>
              <a:prstClr val="white"/>
            </a:duotone>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tretch>
            <a:fillRect/>
          </a:stretch>
        </p:blipFill>
        <p:spPr>
          <a:xfrm>
            <a:off x="9507612" y="4566559"/>
            <a:ext cx="1477481" cy="1477481"/>
          </a:xfrm>
          <a:prstGeom prst="rect">
            <a:avLst/>
          </a:prstGeom>
        </p:spPr>
      </p:pic>
    </p:spTree>
    <p:extLst>
      <p:ext uri="{BB962C8B-B14F-4D97-AF65-F5344CB8AC3E}">
        <p14:creationId xmlns:p14="http://schemas.microsoft.com/office/powerpoint/2010/main" xmlns="" val="3584483037"/>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3">
            <a:extLst>
              <a:ext uri="{FF2B5EF4-FFF2-40B4-BE49-F238E27FC236}">
                <a16:creationId xmlns:a16="http://schemas.microsoft.com/office/drawing/2014/main" xmlns="" id="{F74BD1D0-39F9-49B4-865F-B72EA5D53C3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Picture 9">
            <a:extLst>
              <a:ext uri="{FF2B5EF4-FFF2-40B4-BE49-F238E27FC236}">
                <a16:creationId xmlns:a16="http://schemas.microsoft.com/office/drawing/2014/main" xmlns="" id="{702050CA-1E16-44B0-9569-85768F8727B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Immagine 33">
            <a:extLst>
              <a:ext uri="{FF2B5EF4-FFF2-40B4-BE49-F238E27FC236}">
                <a16:creationId xmlns:a16="http://schemas.microsoft.com/office/drawing/2014/main" xmlns="" id="{09583486-2BDE-4E35-A3EF-0FF720E4C71B}"/>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ttangolo 1">
            <a:extLst>
              <a:ext uri="{FF2B5EF4-FFF2-40B4-BE49-F238E27FC236}">
                <a16:creationId xmlns:a16="http://schemas.microsoft.com/office/drawing/2014/main" xmlns="" id="{61D500A0-A271-40CC-AB40-2FF2963654F4}"/>
              </a:ext>
            </a:extLst>
          </p:cNvPr>
          <p:cNvSpPr/>
          <p:nvPr/>
        </p:nvSpPr>
        <p:spPr>
          <a:xfrm>
            <a:off x="1147763" y="1774825"/>
            <a:ext cx="10531619" cy="4524315"/>
          </a:xfrm>
          <a:prstGeom prst="rect">
            <a:avLst/>
          </a:prstGeom>
        </p:spPr>
        <p:txBody>
          <a:bodyPr wrap="square">
            <a:spAutoFit/>
          </a:bodyPr>
          <a:lstStyle/>
          <a:p>
            <a:pPr marL="457200" indent="-457200" algn="just">
              <a:buFont typeface="Arial" panose="020B0604020202020204" pitchFamily="34" charset="0"/>
              <a:buChar char="•"/>
              <a:defRPr/>
            </a:pPr>
            <a:r>
              <a:rPr lang="en-US" altLang="es-ES" sz="3200" dirty="0" smtClean="0">
                <a:latin typeface="Arial Rounded MT Bold" panose="020F0704030504030204" pitchFamily="34" charset="0"/>
              </a:rPr>
              <a:t>Il </a:t>
            </a:r>
            <a:r>
              <a:rPr lang="en-US" altLang="es-ES" sz="3200" dirty="0" err="1" smtClean="0">
                <a:latin typeface="Arial Rounded MT Bold" panose="020F0704030504030204" pitchFamily="34" charset="0"/>
              </a:rPr>
              <a:t>capitale</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culturale</a:t>
            </a:r>
            <a:r>
              <a:rPr lang="en-US" altLang="es-ES" sz="3200" dirty="0" smtClean="0">
                <a:latin typeface="Arial Rounded MT Bold" panose="020F0704030504030204" pitchFamily="34" charset="0"/>
              </a:rPr>
              <a:t> è </a:t>
            </a:r>
            <a:r>
              <a:rPr lang="en-US" altLang="es-ES" sz="3200" dirty="0" err="1" smtClean="0">
                <a:latin typeface="Arial Rounded MT Bold" panose="020F0704030504030204" pitchFamily="34" charset="0"/>
              </a:rPr>
              <a:t>una</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risorsa</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economica</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particolare</a:t>
            </a:r>
            <a:r>
              <a:rPr lang="en-US" altLang="es-ES" sz="3200" dirty="0" smtClean="0">
                <a:latin typeface="Arial Rounded MT Bold" panose="020F0704030504030204" pitchFamily="34" charset="0"/>
              </a:rPr>
              <a:t>:</a:t>
            </a:r>
            <a:endParaRPr lang="en-US" altLang="es-ES" sz="3200" dirty="0">
              <a:latin typeface="Arial Rounded MT Bold" panose="020F0704030504030204" pitchFamily="34" charset="0"/>
            </a:endParaRPr>
          </a:p>
          <a:p>
            <a:pPr marL="914400" lvl="1" indent="-457200">
              <a:buFont typeface="Arial Rounded MT Bold" panose="020F0704030504030204" pitchFamily="34" charset="0"/>
              <a:buChar char="–"/>
              <a:defRPr/>
            </a:pPr>
            <a:r>
              <a:rPr lang="en-US" altLang="es-ES" sz="2800" dirty="0" smtClean="0">
                <a:latin typeface="Arial Rounded MT Bold" panose="020F0704030504030204" pitchFamily="34" charset="0"/>
              </a:rPr>
              <a:t>Non è un </a:t>
            </a:r>
            <a:r>
              <a:rPr lang="en-US" altLang="es-ES" sz="2800" dirty="0" err="1" smtClean="0">
                <a:latin typeface="Arial Rounded MT Bold" panose="020F0704030504030204" pitchFamily="34" charset="0"/>
              </a:rPr>
              <a:t>bene</a:t>
            </a:r>
            <a:r>
              <a:rPr lang="en-US" altLang="es-ES" sz="2800" dirty="0" smtClean="0">
                <a:latin typeface="Arial Rounded MT Bold" panose="020F0704030504030204" pitchFamily="34" charset="0"/>
              </a:rPr>
              <a:t> </a:t>
            </a:r>
            <a:r>
              <a:rPr lang="en-US" altLang="es-ES" sz="2800" dirty="0" err="1" smtClean="0">
                <a:latin typeface="Arial Rounded MT Bold" panose="020F0704030504030204" pitchFamily="34" charset="0"/>
              </a:rPr>
              <a:t>escludibile</a:t>
            </a:r>
            <a:r>
              <a:rPr lang="en-US" altLang="es-ES" sz="2800" dirty="0" smtClean="0">
                <a:latin typeface="Arial Rounded MT Bold" panose="020F0704030504030204" pitchFamily="34" charset="0"/>
              </a:rPr>
              <a:t> (</a:t>
            </a:r>
            <a:r>
              <a:rPr lang="en-US" altLang="es-ES" sz="2800" dirty="0" err="1" smtClean="0">
                <a:latin typeface="Arial Rounded MT Bold" panose="020F0704030504030204" pitchFamily="34" charset="0"/>
              </a:rPr>
              <a:t>tutti</a:t>
            </a:r>
            <a:r>
              <a:rPr lang="en-US" altLang="es-ES" sz="2800" dirty="0" smtClean="0">
                <a:latin typeface="Arial Rounded MT Bold" panose="020F0704030504030204" pitchFamily="34" charset="0"/>
              </a:rPr>
              <a:t> </a:t>
            </a:r>
            <a:r>
              <a:rPr lang="en-US" altLang="es-ES" sz="2800" dirty="0" err="1" smtClean="0">
                <a:latin typeface="Arial Rounded MT Bold" panose="020F0704030504030204" pitchFamily="34" charset="0"/>
              </a:rPr>
              <a:t>possono</a:t>
            </a:r>
            <a:r>
              <a:rPr lang="en-US" altLang="es-ES" sz="2800" dirty="0" smtClean="0">
                <a:latin typeface="Arial Rounded MT Bold" panose="020F0704030504030204" pitchFamily="34" charset="0"/>
              </a:rPr>
              <a:t> </a:t>
            </a:r>
            <a:r>
              <a:rPr lang="en-US" altLang="es-ES" sz="2800" dirty="0" err="1" smtClean="0">
                <a:latin typeface="Arial Rounded MT Bold" panose="020F0704030504030204" pitchFamily="34" charset="0"/>
              </a:rPr>
              <a:t>potenzialmente</a:t>
            </a:r>
            <a:r>
              <a:rPr lang="en-US" altLang="es-ES" sz="2800" dirty="0" smtClean="0">
                <a:latin typeface="Arial Rounded MT Bold" panose="020F0704030504030204" pitchFamily="34" charset="0"/>
              </a:rPr>
              <a:t> </a:t>
            </a:r>
            <a:r>
              <a:rPr lang="en-US" altLang="es-ES" sz="2800" dirty="0" err="1" smtClean="0">
                <a:latin typeface="Arial Rounded MT Bold" panose="020F0704030504030204" pitchFamily="34" charset="0"/>
              </a:rPr>
              <a:t>usufruirne</a:t>
            </a:r>
            <a:r>
              <a:rPr lang="en-US" altLang="es-ES" sz="2800" dirty="0" smtClean="0">
                <a:latin typeface="Arial Rounded MT Bold" panose="020F0704030504030204" pitchFamily="34" charset="0"/>
              </a:rPr>
              <a:t>)</a:t>
            </a:r>
            <a:endParaRPr lang="en-US" altLang="es-ES" sz="2800" dirty="0">
              <a:latin typeface="Arial Rounded MT Bold" panose="020F0704030504030204" pitchFamily="34" charset="0"/>
            </a:endParaRPr>
          </a:p>
          <a:p>
            <a:pPr marL="914400" lvl="1" indent="-457200">
              <a:buFont typeface="Arial Rounded MT Bold" panose="020F0704030504030204" pitchFamily="34" charset="0"/>
              <a:buChar char="–"/>
              <a:defRPr/>
            </a:pPr>
            <a:r>
              <a:rPr lang="en-US" altLang="es-ES" sz="2800" dirty="0" err="1" smtClean="0">
                <a:latin typeface="Arial Rounded MT Bold" panose="020F0704030504030204" pitchFamily="34" charset="0"/>
              </a:rPr>
              <a:t>Eè</a:t>
            </a:r>
            <a:r>
              <a:rPr lang="en-US" altLang="es-ES" sz="2800" dirty="0" smtClean="0">
                <a:latin typeface="Arial Rounded MT Bold" panose="020F0704030504030204" pitchFamily="34" charset="0"/>
              </a:rPr>
              <a:t> un </a:t>
            </a:r>
            <a:r>
              <a:rPr lang="en-US" altLang="es-ES" sz="2800" dirty="0" err="1" smtClean="0">
                <a:latin typeface="Arial Rounded MT Bold" panose="020F0704030504030204" pitchFamily="34" charset="0"/>
              </a:rPr>
              <a:t>bene</a:t>
            </a:r>
            <a:r>
              <a:rPr lang="en-US" altLang="es-ES" sz="2800" dirty="0" smtClean="0">
                <a:latin typeface="Arial Rounded MT Bold" panose="020F0704030504030204" pitchFamily="34" charset="0"/>
              </a:rPr>
              <a:t> non </a:t>
            </a:r>
            <a:r>
              <a:rPr lang="en-US" altLang="es-ES" sz="2800" dirty="0" err="1" smtClean="0">
                <a:latin typeface="Arial Rounded MT Bold" panose="020F0704030504030204" pitchFamily="34" charset="0"/>
              </a:rPr>
              <a:t>rivale</a:t>
            </a:r>
            <a:r>
              <a:rPr lang="en-US" altLang="es-ES" sz="2800" dirty="0" smtClean="0">
                <a:latin typeface="Arial Rounded MT Bold" panose="020F0704030504030204" pitchFamily="34" charset="0"/>
              </a:rPr>
              <a:t> (</a:t>
            </a:r>
            <a:r>
              <a:rPr lang="it-IT" altLang="es-ES" sz="2800" dirty="0" smtClean="0">
                <a:latin typeface="Arial Rounded MT Bold" panose="020F0704030504030204" pitchFamily="34" charset="0"/>
              </a:rPr>
              <a:t>un utente può beneficiarne senza intaccare la possibilità di altri utenti di usufruirne a loro </a:t>
            </a:r>
            <a:r>
              <a:rPr lang="it-IT" altLang="es-ES" sz="2800" dirty="0" smtClean="0">
                <a:latin typeface="Arial Rounded MT Bold" panose="020F0704030504030204" pitchFamily="34" charset="0"/>
              </a:rPr>
              <a:t>volta</a:t>
            </a:r>
            <a:r>
              <a:rPr lang="en-US" altLang="es-ES" sz="2800" dirty="0" smtClean="0">
                <a:latin typeface="Arial Rounded MT Bold" panose="020F0704030504030204" pitchFamily="34" charset="0"/>
              </a:rPr>
              <a:t>)</a:t>
            </a:r>
            <a:endParaRPr lang="en-US" altLang="es-ES" sz="2800" dirty="0">
              <a:latin typeface="Arial Rounded MT Bold" panose="020F0704030504030204" pitchFamily="34" charset="0"/>
            </a:endParaRPr>
          </a:p>
          <a:p>
            <a:pPr marL="457200" indent="-457200">
              <a:buFont typeface="Arial" panose="020B0604020202020204" pitchFamily="34" charset="0"/>
              <a:buChar char="•"/>
              <a:defRPr/>
            </a:pPr>
            <a:r>
              <a:rPr lang="it-IT" altLang="es-ES" sz="2800" dirty="0" smtClean="0">
                <a:latin typeface="Arial Rounded MT Bold" panose="020F0704030504030204" pitchFamily="34" charset="0"/>
              </a:rPr>
              <a:t>Queste </a:t>
            </a:r>
            <a:r>
              <a:rPr lang="it-IT" altLang="es-ES" sz="2800" dirty="0" smtClean="0">
                <a:latin typeface="Arial Rounded MT Bold" panose="020F0704030504030204" pitchFamily="34" charset="0"/>
              </a:rPr>
              <a:t>caratteristiche rendono il patrimonio culturale in grado di attirare il </a:t>
            </a:r>
            <a:r>
              <a:rPr lang="it-IT" altLang="es-ES" sz="2800" dirty="0" smtClean="0">
                <a:latin typeface="Arial Rounded MT Bold" panose="020F0704030504030204" pitchFamily="34" charset="0"/>
              </a:rPr>
              <a:t>turismo, non necessariamente basato sulla formula delle 3S </a:t>
            </a:r>
            <a:r>
              <a:rPr lang="en-US" altLang="es-ES" sz="2800" dirty="0" smtClean="0">
                <a:latin typeface="Arial Rounded MT Bold" panose="020F0704030504030204" pitchFamily="34" charset="0"/>
              </a:rPr>
              <a:t>(</a:t>
            </a:r>
            <a:r>
              <a:rPr lang="en-US" altLang="es-ES" sz="2800" dirty="0" err="1" smtClean="0">
                <a:latin typeface="Arial Rounded MT Bold" panose="020F0704030504030204" pitchFamily="34" charset="0"/>
              </a:rPr>
              <a:t>sand+sun+sea</a:t>
            </a:r>
            <a:r>
              <a:rPr lang="en-US" altLang="es-ES" sz="2800" dirty="0" smtClean="0">
                <a:latin typeface="Arial Rounded MT Bold" panose="020F0704030504030204" pitchFamily="34" charset="0"/>
              </a:rPr>
              <a:t>/</a:t>
            </a:r>
            <a:r>
              <a:rPr lang="en-US" altLang="es-ES" sz="2800" dirty="0" err="1" smtClean="0">
                <a:latin typeface="Arial Rounded MT Bold" panose="020F0704030504030204" pitchFamily="34" charset="0"/>
              </a:rPr>
              <a:t>sabbia+sole+mare</a:t>
            </a:r>
            <a:r>
              <a:rPr lang="en-US" altLang="es-ES" sz="2800" dirty="0" smtClean="0">
                <a:latin typeface="Arial Rounded MT Bold" panose="020F0704030504030204" pitchFamily="34" charset="0"/>
              </a:rPr>
              <a:t>)</a:t>
            </a:r>
            <a:endParaRPr lang="en-GB" altLang="es-ES" sz="3200" dirty="0">
              <a:latin typeface="Arial Rounded MT Bold" panose="020F0704030504030204" pitchFamily="34" charset="0"/>
            </a:endParaRPr>
          </a:p>
        </p:txBody>
      </p:sp>
    </p:spTree>
    <p:extLst>
      <p:ext uri="{BB962C8B-B14F-4D97-AF65-F5344CB8AC3E}">
        <p14:creationId xmlns:p14="http://schemas.microsoft.com/office/powerpoint/2010/main" xmlns="" val="364920445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3">
            <a:extLst>
              <a:ext uri="{FF2B5EF4-FFF2-40B4-BE49-F238E27FC236}">
                <a16:creationId xmlns:a16="http://schemas.microsoft.com/office/drawing/2014/main" xmlns="" id="{F74BD1D0-39F9-49B4-865F-B72EA5D53C3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Picture 9">
            <a:extLst>
              <a:ext uri="{FF2B5EF4-FFF2-40B4-BE49-F238E27FC236}">
                <a16:creationId xmlns:a16="http://schemas.microsoft.com/office/drawing/2014/main" xmlns="" id="{702050CA-1E16-44B0-9569-85768F8727B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Immagine 33">
            <a:extLst>
              <a:ext uri="{FF2B5EF4-FFF2-40B4-BE49-F238E27FC236}">
                <a16:creationId xmlns:a16="http://schemas.microsoft.com/office/drawing/2014/main" xmlns="" id="{09583486-2BDE-4E35-A3EF-0FF720E4C71B}"/>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ttangolo 1">
            <a:extLst>
              <a:ext uri="{FF2B5EF4-FFF2-40B4-BE49-F238E27FC236}">
                <a16:creationId xmlns:a16="http://schemas.microsoft.com/office/drawing/2014/main" xmlns="" id="{61D500A0-A271-40CC-AB40-2FF2963654F4}"/>
              </a:ext>
            </a:extLst>
          </p:cNvPr>
          <p:cNvSpPr/>
          <p:nvPr/>
        </p:nvSpPr>
        <p:spPr>
          <a:xfrm>
            <a:off x="0" y="1556470"/>
            <a:ext cx="10574545" cy="1077218"/>
          </a:xfrm>
          <a:prstGeom prst="rect">
            <a:avLst/>
          </a:prstGeom>
        </p:spPr>
        <p:txBody>
          <a:bodyPr wrap="square">
            <a:spAutoFit/>
          </a:bodyPr>
          <a:lstStyle/>
          <a:p>
            <a:pPr marL="457200" indent="-457200">
              <a:buFont typeface="Arial" panose="020B0604020202020204" pitchFamily="34" charset="0"/>
              <a:buChar char="•"/>
              <a:defRPr/>
            </a:pPr>
            <a:r>
              <a:rPr lang="en-US" altLang="es-ES" sz="3200" dirty="0" smtClean="0">
                <a:latin typeface="Arial Rounded MT Bold" panose="020F0704030504030204" pitchFamily="34" charset="0"/>
              </a:rPr>
              <a:t>In </a:t>
            </a:r>
            <a:r>
              <a:rPr lang="en-US" altLang="es-ES" sz="3200" dirty="0" err="1" smtClean="0">
                <a:latin typeface="Arial Rounded MT Bold" panose="020F0704030504030204" pitchFamily="34" charset="0"/>
              </a:rPr>
              <a:t>che</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modo</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il</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patrimonio</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culturale</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aiuta</a:t>
            </a:r>
            <a:r>
              <a:rPr lang="en-US" altLang="es-ES" sz="3200" dirty="0" smtClean="0">
                <a:latin typeface="Arial Rounded MT Bold" panose="020F0704030504030204" pitchFamily="34" charset="0"/>
              </a:rPr>
              <a:t> a </a:t>
            </a:r>
            <a:r>
              <a:rPr lang="en-US" altLang="es-ES" sz="3200" dirty="0" err="1" smtClean="0">
                <a:latin typeface="Arial Rounded MT Bold" panose="020F0704030504030204" pitchFamily="34" charset="0"/>
              </a:rPr>
              <a:t>promuovere</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il</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turismo</a:t>
            </a:r>
            <a:r>
              <a:rPr lang="en-US" altLang="es-ES" sz="3200" dirty="0" smtClean="0">
                <a:latin typeface="Arial Rounded MT Bold" panose="020F0704030504030204" pitchFamily="34" charset="0"/>
              </a:rPr>
              <a:t>? </a:t>
            </a:r>
            <a:endParaRPr lang="en-GB" altLang="es-ES" sz="3200" dirty="0">
              <a:latin typeface="Arial Rounded MT Bold" panose="020F0704030504030204" pitchFamily="34" charset="0"/>
            </a:endParaRPr>
          </a:p>
        </p:txBody>
      </p:sp>
      <p:grpSp>
        <p:nvGrpSpPr>
          <p:cNvPr id="6" name="Grupo 5">
            <a:extLst>
              <a:ext uri="{FF2B5EF4-FFF2-40B4-BE49-F238E27FC236}">
                <a16:creationId xmlns:a16="http://schemas.microsoft.com/office/drawing/2014/main" xmlns="" id="{51C167D5-EEFF-469F-9C8A-A9CEF4235374}"/>
              </a:ext>
            </a:extLst>
          </p:cNvPr>
          <p:cNvGrpSpPr/>
          <p:nvPr/>
        </p:nvGrpSpPr>
        <p:grpSpPr>
          <a:xfrm>
            <a:off x="697085" y="2556255"/>
            <a:ext cx="8619345" cy="3498520"/>
            <a:chOff x="697085" y="2452606"/>
            <a:chExt cx="8619345" cy="3498520"/>
          </a:xfrm>
        </p:grpSpPr>
        <p:pic>
          <p:nvPicPr>
            <p:cNvPr id="3" name="Imagen 2">
              <a:extLst>
                <a:ext uri="{FF2B5EF4-FFF2-40B4-BE49-F238E27FC236}">
                  <a16:creationId xmlns:a16="http://schemas.microsoft.com/office/drawing/2014/main" xmlns="" id="{53B1B9EB-D557-4DAF-966B-BAFE37676348}"/>
                </a:ext>
              </a:extLst>
            </p:cNvPr>
            <p:cNvPicPr>
              <a:picLocks noChangeAspect="1"/>
            </p:cNvPicPr>
            <p:nvPr/>
          </p:nvPicPr>
          <p:blipFill>
            <a:blip r:embed="rId5"/>
            <a:stretch>
              <a:fillRect/>
            </a:stretch>
          </p:blipFill>
          <p:spPr>
            <a:xfrm>
              <a:off x="818023" y="2452606"/>
              <a:ext cx="6272324" cy="3159966"/>
            </a:xfrm>
            <a:prstGeom prst="rect">
              <a:avLst/>
            </a:prstGeom>
          </p:spPr>
        </p:pic>
        <p:sp>
          <p:nvSpPr>
            <p:cNvPr id="5" name="CuadroTexto 4">
              <a:extLst>
                <a:ext uri="{FF2B5EF4-FFF2-40B4-BE49-F238E27FC236}">
                  <a16:creationId xmlns:a16="http://schemas.microsoft.com/office/drawing/2014/main" xmlns="" id="{01B1C49D-BBC7-4739-AC80-582739969C6F}"/>
                </a:ext>
              </a:extLst>
            </p:cNvPr>
            <p:cNvSpPr txBox="1"/>
            <p:nvPr/>
          </p:nvSpPr>
          <p:spPr>
            <a:xfrm>
              <a:off x="697085" y="5612572"/>
              <a:ext cx="8619345" cy="338554"/>
            </a:xfrm>
            <a:prstGeom prst="rect">
              <a:avLst/>
            </a:prstGeom>
            <a:noFill/>
          </p:spPr>
          <p:txBody>
            <a:bodyPr wrap="square" rtlCol="0">
              <a:spAutoFit/>
            </a:bodyPr>
            <a:lstStyle/>
            <a:p>
              <a:r>
                <a:rPr lang="en-US" sz="1600" i="1" dirty="0"/>
                <a:t>Source: World Tourism Organization (2018), Tourism and Culture Synergies</a:t>
              </a:r>
            </a:p>
          </p:txBody>
        </p:sp>
      </p:grpSp>
      <p:grpSp>
        <p:nvGrpSpPr>
          <p:cNvPr id="10" name="Grupo 9">
            <a:extLst>
              <a:ext uri="{FF2B5EF4-FFF2-40B4-BE49-F238E27FC236}">
                <a16:creationId xmlns:a16="http://schemas.microsoft.com/office/drawing/2014/main" xmlns="" id="{4B8CDC95-646B-492D-9218-A67126C5E71D}"/>
              </a:ext>
            </a:extLst>
          </p:cNvPr>
          <p:cNvGrpSpPr/>
          <p:nvPr/>
        </p:nvGrpSpPr>
        <p:grpSpPr>
          <a:xfrm>
            <a:off x="697085" y="2623352"/>
            <a:ext cx="11898420" cy="976394"/>
            <a:chOff x="697085" y="2452606"/>
            <a:chExt cx="11898420" cy="976394"/>
          </a:xfrm>
        </p:grpSpPr>
        <p:sp>
          <p:nvSpPr>
            <p:cNvPr id="7" name="Elipse 6">
              <a:extLst>
                <a:ext uri="{FF2B5EF4-FFF2-40B4-BE49-F238E27FC236}">
                  <a16:creationId xmlns:a16="http://schemas.microsoft.com/office/drawing/2014/main" xmlns="" id="{A3385E25-8D91-436C-9E0D-F099CD2B83CF}"/>
                </a:ext>
              </a:extLst>
            </p:cNvPr>
            <p:cNvSpPr/>
            <p:nvPr/>
          </p:nvSpPr>
          <p:spPr>
            <a:xfrm>
              <a:off x="697085" y="2452606"/>
              <a:ext cx="6272324" cy="976394"/>
            </a:xfrm>
            <a:prstGeom prst="ellipse">
              <a:avLst/>
            </a:prstGeom>
            <a:noFill/>
            <a:ln w="41275">
              <a:solidFill>
                <a:srgbClr val="E814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adroTexto 8">
              <a:extLst>
                <a:ext uri="{FF2B5EF4-FFF2-40B4-BE49-F238E27FC236}">
                  <a16:creationId xmlns:a16="http://schemas.microsoft.com/office/drawing/2014/main" xmlns="" id="{5D947746-3CDD-4866-9EDA-93F925644AD3}"/>
                </a:ext>
              </a:extLst>
            </p:cNvPr>
            <p:cNvSpPr txBox="1"/>
            <p:nvPr/>
          </p:nvSpPr>
          <p:spPr>
            <a:xfrm>
              <a:off x="6816436" y="2673759"/>
              <a:ext cx="5779069" cy="584775"/>
            </a:xfrm>
            <a:prstGeom prst="rect">
              <a:avLst/>
            </a:prstGeom>
            <a:noFill/>
          </p:spPr>
          <p:txBody>
            <a:bodyPr wrap="square" rtlCol="0">
              <a:spAutoFit/>
            </a:bodyPr>
            <a:lstStyle/>
            <a:p>
              <a:pPr>
                <a:defRPr/>
              </a:pPr>
              <a:r>
                <a:rPr lang="en-US" sz="3200" dirty="0" smtClean="0">
                  <a:latin typeface="Arial Rounded MT Bold" panose="020F0704030504030204" pitchFamily="34" charset="0"/>
                </a:rPr>
                <a:t>Le </a:t>
              </a:r>
              <a:r>
                <a:rPr lang="en-US" sz="3200" dirty="0" err="1" smtClean="0">
                  <a:latin typeface="Arial Rounded MT Bold" panose="020F0704030504030204" pitchFamily="34" charset="0"/>
                </a:rPr>
                <a:t>Rotte</a:t>
              </a:r>
              <a:r>
                <a:rPr lang="en-US" sz="3200" dirty="0" smtClean="0">
                  <a:latin typeface="Arial Rounded MT Bold" panose="020F0704030504030204" pitchFamily="34" charset="0"/>
                </a:rPr>
                <a:t> </a:t>
              </a:r>
              <a:r>
                <a:rPr lang="en-US" sz="3200" dirty="0" err="1" smtClean="0">
                  <a:latin typeface="Arial Rounded MT Bold" panose="020F0704030504030204" pitchFamily="34" charset="0"/>
                </a:rPr>
                <a:t>Romane</a:t>
              </a:r>
              <a:r>
                <a:rPr lang="en-US" sz="3200" dirty="0" smtClean="0">
                  <a:latin typeface="Arial Rounded MT Bold" panose="020F0704030504030204" pitchFamily="34" charset="0"/>
                </a:rPr>
                <a:t> </a:t>
              </a:r>
              <a:r>
                <a:rPr lang="en-US" sz="3200" dirty="0" err="1" smtClean="0">
                  <a:latin typeface="Arial Rounded MT Bold" panose="020F0704030504030204" pitchFamily="34" charset="0"/>
                </a:rPr>
                <a:t>s</a:t>
              </a:r>
              <a:r>
                <a:rPr lang="en-US" sz="3200" dirty="0" err="1" smtClean="0">
                  <a:latin typeface="Arial Rounded MT Bold" panose="020F0704030504030204" pitchFamily="34" charset="0"/>
                </a:rPr>
                <a:t>ono</a:t>
              </a:r>
              <a:r>
                <a:rPr lang="en-US" sz="3200" dirty="0" smtClean="0">
                  <a:latin typeface="Arial Rounded MT Bold" panose="020F0704030504030204" pitchFamily="34" charset="0"/>
                </a:rPr>
                <a:t> qui</a:t>
              </a:r>
              <a:endParaRPr lang="en-US" sz="3200" dirty="0">
                <a:latin typeface="Arial Rounded MT Bold" panose="020F0704030504030204" pitchFamily="34" charset="0"/>
              </a:endParaRPr>
            </a:p>
          </p:txBody>
        </p:sp>
      </p:grpSp>
      <p:sp>
        <p:nvSpPr>
          <p:cNvPr id="4" name="CuadroTexto 3">
            <a:extLst>
              <a:ext uri="{FF2B5EF4-FFF2-40B4-BE49-F238E27FC236}">
                <a16:creationId xmlns:a16="http://schemas.microsoft.com/office/drawing/2014/main" xmlns="" id="{BC0CDBE5-4F79-4A71-8880-9C2C227AF0F6}"/>
              </a:ext>
            </a:extLst>
          </p:cNvPr>
          <p:cNvSpPr txBox="1"/>
          <p:nvPr/>
        </p:nvSpPr>
        <p:spPr>
          <a:xfrm>
            <a:off x="7431038" y="3429000"/>
            <a:ext cx="4582576" cy="2308324"/>
          </a:xfrm>
          <a:prstGeom prst="rect">
            <a:avLst/>
          </a:prstGeom>
          <a:noFill/>
        </p:spPr>
        <p:txBody>
          <a:bodyPr wrap="square" rtlCol="0">
            <a:spAutoFit/>
          </a:bodyPr>
          <a:lstStyle/>
          <a:p>
            <a:pPr>
              <a:defRPr/>
            </a:pPr>
            <a:r>
              <a:rPr lang="it-IT" sz="2400" b="1" dirty="0" smtClean="0"/>
              <a:t>Il patrimonio tangibile è definito come l’insieme di “manufatti </a:t>
            </a:r>
            <a:r>
              <a:rPr lang="it-IT" sz="2400" b="1" dirty="0" smtClean="0"/>
              <a:t>fisici che sono prodotti, mantenuti e trasmessi di generazione in generazione nella </a:t>
            </a:r>
            <a:r>
              <a:rPr lang="it-IT" sz="2400" b="1" dirty="0" smtClean="0"/>
              <a:t>società” </a:t>
            </a:r>
            <a:endParaRPr lang="en-US" sz="2400" b="1" dirty="0">
              <a:latin typeface="Arial Rounded MT Bold" panose="020F0704030504030204" pitchFamily="34" charset="0"/>
            </a:endParaRPr>
          </a:p>
        </p:txBody>
      </p:sp>
    </p:spTree>
    <p:extLst>
      <p:ext uri="{BB962C8B-B14F-4D97-AF65-F5344CB8AC3E}">
        <p14:creationId xmlns:p14="http://schemas.microsoft.com/office/powerpoint/2010/main" xmlns="" val="349688946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3">
            <a:extLst>
              <a:ext uri="{FF2B5EF4-FFF2-40B4-BE49-F238E27FC236}">
                <a16:creationId xmlns:a16="http://schemas.microsoft.com/office/drawing/2014/main" xmlns="" id="{F74BD1D0-39F9-49B4-865F-B72EA5D53C3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Picture 9">
            <a:extLst>
              <a:ext uri="{FF2B5EF4-FFF2-40B4-BE49-F238E27FC236}">
                <a16:creationId xmlns:a16="http://schemas.microsoft.com/office/drawing/2014/main" xmlns="" id="{702050CA-1E16-44B0-9569-85768F8727B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Immagine 33">
            <a:extLst>
              <a:ext uri="{FF2B5EF4-FFF2-40B4-BE49-F238E27FC236}">
                <a16:creationId xmlns:a16="http://schemas.microsoft.com/office/drawing/2014/main" xmlns="" id="{09583486-2BDE-4E35-A3EF-0FF720E4C71B}"/>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ttangolo 1">
            <a:extLst>
              <a:ext uri="{FF2B5EF4-FFF2-40B4-BE49-F238E27FC236}">
                <a16:creationId xmlns:a16="http://schemas.microsoft.com/office/drawing/2014/main" xmlns="" id="{61D500A0-A271-40CC-AB40-2FF2963654F4}"/>
              </a:ext>
            </a:extLst>
          </p:cNvPr>
          <p:cNvSpPr/>
          <p:nvPr/>
        </p:nvSpPr>
        <p:spPr>
          <a:xfrm>
            <a:off x="158776" y="1719576"/>
            <a:ext cx="10302875" cy="1569660"/>
          </a:xfrm>
          <a:prstGeom prst="rect">
            <a:avLst/>
          </a:prstGeom>
        </p:spPr>
        <p:txBody>
          <a:bodyPr>
            <a:spAutoFit/>
          </a:bodyPr>
          <a:lstStyle/>
          <a:p>
            <a:pPr lvl="1" indent="-457200">
              <a:buFont typeface="Arial" panose="020B0604020202020204" pitchFamily="34" charset="0"/>
              <a:buChar char="•"/>
              <a:defRPr/>
            </a:pPr>
            <a:r>
              <a:rPr lang="it-IT" altLang="es-ES" sz="3200" dirty="0" smtClean="0">
                <a:latin typeface="Arial Rounded MT Bold" panose="020F0704030504030204" pitchFamily="34" charset="0"/>
              </a:rPr>
              <a:t>Come </a:t>
            </a:r>
            <a:r>
              <a:rPr lang="it-IT" altLang="es-ES" sz="3200" dirty="0" smtClean="0">
                <a:latin typeface="Arial Rounded MT Bold" panose="020F0704030504030204" pitchFamily="34" charset="0"/>
              </a:rPr>
              <a:t>il turismo culturale aiuta a promuovere le economie regionali </a:t>
            </a:r>
          </a:p>
          <a:p>
            <a:pPr lvl="1" indent="-457200">
              <a:buFont typeface="Arial" panose="020B0604020202020204" pitchFamily="34" charset="0"/>
              <a:buChar char="•"/>
              <a:defRPr/>
            </a:pPr>
            <a:r>
              <a:rPr lang="en-US" altLang="es-ES" sz="3200" dirty="0" smtClean="0">
                <a:latin typeface="Arial Rounded MT Bold" panose="020F0704030504030204" pitchFamily="34" charset="0"/>
              </a:rPr>
              <a:t> </a:t>
            </a:r>
            <a:endParaRPr lang="en-GB" altLang="es-ES" sz="3200" dirty="0">
              <a:latin typeface="Arial Rounded MT Bold" panose="020F0704030504030204" pitchFamily="34" charset="0"/>
            </a:endParaRPr>
          </a:p>
        </p:txBody>
      </p:sp>
      <p:grpSp>
        <p:nvGrpSpPr>
          <p:cNvPr id="6" name="Grupo 5">
            <a:extLst>
              <a:ext uri="{FF2B5EF4-FFF2-40B4-BE49-F238E27FC236}">
                <a16:creationId xmlns:a16="http://schemas.microsoft.com/office/drawing/2014/main" xmlns="" id="{FBF1424B-762A-4FAA-A2CC-76D5160A7D05}"/>
              </a:ext>
            </a:extLst>
          </p:cNvPr>
          <p:cNvGrpSpPr/>
          <p:nvPr/>
        </p:nvGrpSpPr>
        <p:grpSpPr>
          <a:xfrm>
            <a:off x="293688" y="2891420"/>
            <a:ext cx="9389958" cy="2999674"/>
            <a:chOff x="846987" y="3106851"/>
            <a:chExt cx="8619345" cy="2356146"/>
          </a:xfrm>
        </p:grpSpPr>
        <p:pic>
          <p:nvPicPr>
            <p:cNvPr id="3" name="Imagen 2">
              <a:extLst>
                <a:ext uri="{FF2B5EF4-FFF2-40B4-BE49-F238E27FC236}">
                  <a16:creationId xmlns:a16="http://schemas.microsoft.com/office/drawing/2014/main" xmlns="" id="{2A9BFB21-C5CA-454C-A6AE-B8FB6E84BD80}"/>
                </a:ext>
              </a:extLst>
            </p:cNvPr>
            <p:cNvPicPr>
              <a:picLocks noChangeAspect="1"/>
            </p:cNvPicPr>
            <p:nvPr/>
          </p:nvPicPr>
          <p:blipFill>
            <a:blip r:embed="rId5"/>
            <a:stretch>
              <a:fillRect/>
            </a:stretch>
          </p:blipFill>
          <p:spPr>
            <a:xfrm>
              <a:off x="846987" y="3106851"/>
              <a:ext cx="6757261" cy="2059321"/>
            </a:xfrm>
            <a:prstGeom prst="rect">
              <a:avLst/>
            </a:prstGeom>
          </p:spPr>
        </p:pic>
        <p:sp>
          <p:nvSpPr>
            <p:cNvPr id="5" name="CuadroTexto 4">
              <a:extLst>
                <a:ext uri="{FF2B5EF4-FFF2-40B4-BE49-F238E27FC236}">
                  <a16:creationId xmlns:a16="http://schemas.microsoft.com/office/drawing/2014/main" xmlns="" id="{A460C32C-E75B-4551-B556-915890049836}"/>
                </a:ext>
              </a:extLst>
            </p:cNvPr>
            <p:cNvSpPr txBox="1"/>
            <p:nvPr/>
          </p:nvSpPr>
          <p:spPr>
            <a:xfrm>
              <a:off x="846987" y="5197074"/>
              <a:ext cx="8619345" cy="265923"/>
            </a:xfrm>
            <a:prstGeom prst="rect">
              <a:avLst/>
            </a:prstGeom>
            <a:noFill/>
          </p:spPr>
          <p:txBody>
            <a:bodyPr wrap="square" rtlCol="0">
              <a:spAutoFit/>
            </a:bodyPr>
            <a:lstStyle/>
            <a:p>
              <a:r>
                <a:rPr lang="en-US" sz="1600" i="1" dirty="0" err="1" smtClean="0"/>
                <a:t>Fonte</a:t>
              </a:r>
              <a:r>
                <a:rPr lang="en-US" sz="1600" i="1" dirty="0" smtClean="0"/>
                <a:t>: </a:t>
              </a:r>
              <a:r>
                <a:rPr lang="en-US" sz="1600" i="1" dirty="0"/>
                <a:t>World Tourism Organization (2018), Tourism and Culture Synergies</a:t>
              </a:r>
            </a:p>
          </p:txBody>
        </p:sp>
      </p:grpSp>
      <p:sp>
        <p:nvSpPr>
          <p:cNvPr id="7" name="CuadroTexto 6">
            <a:extLst>
              <a:ext uri="{FF2B5EF4-FFF2-40B4-BE49-F238E27FC236}">
                <a16:creationId xmlns:a16="http://schemas.microsoft.com/office/drawing/2014/main" xmlns="" id="{1510D99F-EEA5-4ED9-9721-81D170B07347}"/>
              </a:ext>
            </a:extLst>
          </p:cNvPr>
          <p:cNvSpPr txBox="1"/>
          <p:nvPr/>
        </p:nvSpPr>
        <p:spPr>
          <a:xfrm>
            <a:off x="8351655" y="2239724"/>
            <a:ext cx="3840345" cy="4154984"/>
          </a:xfrm>
          <a:prstGeom prst="rect">
            <a:avLst/>
          </a:prstGeom>
          <a:noFill/>
        </p:spPr>
        <p:txBody>
          <a:bodyPr wrap="square" rtlCol="0">
            <a:spAutoFit/>
          </a:bodyPr>
          <a:lstStyle/>
          <a:p>
            <a:pPr marL="342900" indent="-342900">
              <a:buFont typeface="Arial Nova" panose="020B0504020202020204" pitchFamily="34" charset="0"/>
              <a:buChar char="–"/>
            </a:pPr>
            <a:r>
              <a:rPr lang="en-US" sz="2400" dirty="0" err="1" smtClean="0">
                <a:latin typeface="Arial Nova" panose="020B0604020202020204" pitchFamily="34" charset="0"/>
              </a:rPr>
              <a:t>Importante</a:t>
            </a:r>
            <a:r>
              <a:rPr lang="en-US" sz="2400" dirty="0" smtClean="0">
                <a:latin typeface="Arial Nova" panose="020B0604020202020204" pitchFamily="34" charset="0"/>
              </a:rPr>
              <a:t> </a:t>
            </a:r>
            <a:r>
              <a:rPr lang="en-US" sz="2400" dirty="0" err="1" smtClean="0">
                <a:latin typeface="Arial Nova" panose="020B0604020202020204" pitchFamily="34" charset="0"/>
              </a:rPr>
              <a:t>sorgente</a:t>
            </a:r>
            <a:r>
              <a:rPr lang="en-US" sz="2400" dirty="0" smtClean="0">
                <a:latin typeface="Arial Nova" panose="020B0604020202020204" pitchFamily="34" charset="0"/>
              </a:rPr>
              <a:t> di </a:t>
            </a:r>
            <a:r>
              <a:rPr lang="en-US" sz="2400" dirty="0" err="1" smtClean="0">
                <a:latin typeface="Arial Nova" panose="020B0604020202020204" pitchFamily="34" charset="0"/>
              </a:rPr>
              <a:t>entrate</a:t>
            </a:r>
            <a:r>
              <a:rPr lang="en-US" sz="2400" dirty="0" smtClean="0">
                <a:latin typeface="Arial Nova" panose="020B0604020202020204" pitchFamily="34" charset="0"/>
              </a:rPr>
              <a:t> e </a:t>
            </a:r>
            <a:r>
              <a:rPr lang="en-US" sz="2400" dirty="0" err="1" smtClean="0">
                <a:latin typeface="Arial Nova" panose="020B0604020202020204" pitchFamily="34" charset="0"/>
              </a:rPr>
              <a:t>occupazione</a:t>
            </a:r>
            <a:r>
              <a:rPr lang="en-US" sz="2400" dirty="0" smtClean="0">
                <a:latin typeface="Arial Nova" panose="020B0604020202020204" pitchFamily="34" charset="0"/>
              </a:rPr>
              <a:t> per le </a:t>
            </a:r>
            <a:r>
              <a:rPr lang="en-US" sz="2400" dirty="0" err="1" smtClean="0">
                <a:latin typeface="Arial Nova" panose="020B0604020202020204" pitchFamily="34" charset="0"/>
              </a:rPr>
              <a:t>economie</a:t>
            </a:r>
            <a:endParaRPr lang="en-US" sz="2400" dirty="0">
              <a:latin typeface="Arial Nova" panose="020B0604020202020204" pitchFamily="34" charset="0"/>
            </a:endParaRPr>
          </a:p>
          <a:p>
            <a:pPr marL="342900" indent="-342900">
              <a:buFont typeface="Arial Nova" panose="020B0504020202020204" pitchFamily="34" charset="0"/>
              <a:buChar char="–"/>
            </a:pPr>
            <a:r>
              <a:rPr lang="en-US" sz="2400" dirty="0" smtClean="0">
                <a:latin typeface="Arial Nova" panose="020B0604020202020204" pitchFamily="34" charset="0"/>
              </a:rPr>
              <a:t>Le </a:t>
            </a:r>
            <a:r>
              <a:rPr lang="en-US" sz="2400" dirty="0" err="1" smtClean="0">
                <a:latin typeface="Arial Nova" panose="020B0604020202020204" pitchFamily="34" charset="0"/>
              </a:rPr>
              <a:t>economie</a:t>
            </a:r>
            <a:r>
              <a:rPr lang="en-US" sz="2400" dirty="0" smtClean="0">
                <a:latin typeface="Arial Nova" panose="020B0604020202020204" pitchFamily="34" charset="0"/>
              </a:rPr>
              <a:t> </a:t>
            </a:r>
            <a:r>
              <a:rPr lang="en-US" sz="2400" dirty="0" err="1" smtClean="0">
                <a:latin typeface="Arial Nova" panose="020B0604020202020204" pitchFamily="34" charset="0"/>
              </a:rPr>
              <a:t>dei</a:t>
            </a:r>
            <a:r>
              <a:rPr lang="en-US" sz="2400" dirty="0" smtClean="0">
                <a:latin typeface="Arial Nova" panose="020B0604020202020204" pitchFamily="34" charset="0"/>
              </a:rPr>
              <a:t> </a:t>
            </a:r>
            <a:r>
              <a:rPr lang="en-US" sz="2400" dirty="0" err="1" smtClean="0">
                <a:latin typeface="Arial Nova" panose="020B0604020202020204" pitchFamily="34" charset="0"/>
              </a:rPr>
              <a:t>paesi</a:t>
            </a:r>
            <a:r>
              <a:rPr lang="en-US" sz="2400" dirty="0" smtClean="0">
                <a:latin typeface="Arial Nova" panose="020B0604020202020204" pitchFamily="34" charset="0"/>
              </a:rPr>
              <a:t> con </a:t>
            </a:r>
            <a:r>
              <a:rPr lang="en-US" sz="2400" dirty="0" err="1" smtClean="0">
                <a:latin typeface="Arial Nova" panose="020B0604020202020204" pitchFamily="34" charset="0"/>
              </a:rPr>
              <a:t>il</a:t>
            </a:r>
            <a:r>
              <a:rPr lang="en-US" sz="2400" dirty="0" smtClean="0">
                <a:latin typeface="Arial Nova" panose="020B0604020202020204" pitchFamily="34" charset="0"/>
              </a:rPr>
              <a:t> </a:t>
            </a:r>
            <a:r>
              <a:rPr lang="en-US" sz="2400" dirty="0" err="1" smtClean="0">
                <a:latin typeface="Arial Nova" panose="020B0604020202020204" pitchFamily="34" charset="0"/>
              </a:rPr>
              <a:t>maggior</a:t>
            </a:r>
            <a:r>
              <a:rPr lang="en-US" sz="2400" dirty="0" smtClean="0">
                <a:latin typeface="Arial Nova" panose="020B0604020202020204" pitchFamily="34" charset="0"/>
              </a:rPr>
              <a:t> </a:t>
            </a:r>
            <a:r>
              <a:rPr lang="en-US" sz="2400" dirty="0" err="1" smtClean="0">
                <a:latin typeface="Arial Nova" panose="020B0604020202020204" pitchFamily="34" charset="0"/>
              </a:rPr>
              <a:t>numero</a:t>
            </a:r>
            <a:r>
              <a:rPr lang="en-US" sz="2400" dirty="0" smtClean="0">
                <a:latin typeface="Arial Nova" panose="020B0604020202020204" pitchFamily="34" charset="0"/>
              </a:rPr>
              <a:t> di </a:t>
            </a:r>
            <a:r>
              <a:rPr lang="en-US" sz="2400" dirty="0" err="1" smtClean="0">
                <a:latin typeface="Arial Nova" panose="020B0604020202020204" pitchFamily="34" charset="0"/>
              </a:rPr>
              <a:t>risorse</a:t>
            </a:r>
            <a:r>
              <a:rPr lang="en-US" sz="2400" dirty="0" smtClean="0">
                <a:latin typeface="Arial Nova" panose="020B0604020202020204" pitchFamily="34" charset="0"/>
              </a:rPr>
              <a:t> </a:t>
            </a:r>
            <a:r>
              <a:rPr lang="en-US" sz="2400" dirty="0" err="1" smtClean="0">
                <a:latin typeface="Arial Nova" panose="020B0604020202020204" pitchFamily="34" charset="0"/>
              </a:rPr>
              <a:t>culturali</a:t>
            </a:r>
            <a:r>
              <a:rPr lang="en-US" sz="2400" dirty="0" smtClean="0">
                <a:latin typeface="Arial Nova" panose="020B0604020202020204" pitchFamily="34" charset="0"/>
              </a:rPr>
              <a:t> </a:t>
            </a:r>
            <a:r>
              <a:rPr lang="en-US" sz="2400" dirty="0" err="1" smtClean="0">
                <a:latin typeface="Arial Nova" panose="020B0604020202020204" pitchFamily="34" charset="0"/>
              </a:rPr>
              <a:t>sono</a:t>
            </a:r>
            <a:r>
              <a:rPr lang="en-US" sz="2400" dirty="0" smtClean="0">
                <a:latin typeface="Arial Nova" panose="020B0604020202020204" pitchFamily="34" charset="0"/>
              </a:rPr>
              <a:t> </a:t>
            </a:r>
            <a:r>
              <a:rPr lang="en-US" sz="2400" dirty="0" err="1" smtClean="0">
                <a:latin typeface="Arial Nova" panose="020B0604020202020204" pitchFamily="34" charset="0"/>
              </a:rPr>
              <a:t>quelle</a:t>
            </a:r>
            <a:r>
              <a:rPr lang="en-US" sz="2400" dirty="0" smtClean="0">
                <a:latin typeface="Arial Nova" panose="020B0604020202020204" pitchFamily="34" charset="0"/>
              </a:rPr>
              <a:t> </a:t>
            </a:r>
            <a:r>
              <a:rPr lang="en-US" sz="2400" dirty="0" err="1" smtClean="0">
                <a:latin typeface="Arial Nova" panose="020B0604020202020204" pitchFamily="34" charset="0"/>
              </a:rPr>
              <a:t>che</a:t>
            </a:r>
            <a:r>
              <a:rPr lang="en-US" sz="2400" dirty="0" smtClean="0">
                <a:latin typeface="Arial Nova" panose="020B0604020202020204" pitchFamily="34" charset="0"/>
              </a:rPr>
              <a:t> ne </a:t>
            </a:r>
            <a:r>
              <a:rPr lang="en-US" sz="2400" dirty="0" err="1" smtClean="0">
                <a:latin typeface="Arial Nova" panose="020B0604020202020204" pitchFamily="34" charset="0"/>
              </a:rPr>
              <a:t>traggono</a:t>
            </a:r>
            <a:r>
              <a:rPr lang="en-US" sz="2400" dirty="0" smtClean="0">
                <a:latin typeface="Arial Nova" panose="020B0604020202020204" pitchFamily="34" charset="0"/>
              </a:rPr>
              <a:t> </a:t>
            </a:r>
            <a:r>
              <a:rPr lang="en-US" sz="2400" dirty="0" err="1" smtClean="0">
                <a:latin typeface="Arial Nova" panose="020B0604020202020204" pitchFamily="34" charset="0"/>
              </a:rPr>
              <a:t>maggior</a:t>
            </a:r>
            <a:r>
              <a:rPr lang="en-US" sz="2400" dirty="0" smtClean="0">
                <a:latin typeface="Arial Nova" panose="020B0604020202020204" pitchFamily="34" charset="0"/>
              </a:rPr>
              <a:t> </a:t>
            </a:r>
            <a:r>
              <a:rPr lang="en-US" sz="2400" dirty="0" err="1" smtClean="0">
                <a:latin typeface="Arial Nova" panose="020B0604020202020204" pitchFamily="34" charset="0"/>
              </a:rPr>
              <a:t>beneficio</a:t>
            </a:r>
            <a:endParaRPr lang="en-US" sz="2400" dirty="0">
              <a:latin typeface="Arial Nova" panose="020B0604020202020204" pitchFamily="34" charset="0"/>
            </a:endParaRPr>
          </a:p>
          <a:p>
            <a:pPr marL="342900" indent="-342900">
              <a:buFont typeface="Arial Nova" panose="020B0504020202020204" pitchFamily="34" charset="0"/>
              <a:buChar char="–"/>
            </a:pPr>
            <a:r>
              <a:rPr lang="en-US" sz="2400" dirty="0" err="1" smtClean="0">
                <a:latin typeface="Arial Nova" panose="020B0604020202020204" pitchFamily="34" charset="0"/>
              </a:rPr>
              <a:t>Opportunità</a:t>
            </a:r>
            <a:r>
              <a:rPr lang="en-US" sz="2400" dirty="0" smtClean="0">
                <a:latin typeface="Arial Nova" panose="020B0604020202020204" pitchFamily="34" charset="0"/>
              </a:rPr>
              <a:t> per </a:t>
            </a:r>
            <a:r>
              <a:rPr lang="en-US" sz="2400" dirty="0" err="1" smtClean="0">
                <a:latin typeface="Arial Nova" panose="020B0604020202020204" pitchFamily="34" charset="0"/>
              </a:rPr>
              <a:t>i</a:t>
            </a:r>
            <a:r>
              <a:rPr lang="en-US" sz="2400" dirty="0" smtClean="0">
                <a:latin typeface="Arial Nova" panose="020B0604020202020204" pitchFamily="34" charset="0"/>
              </a:rPr>
              <a:t> </a:t>
            </a:r>
            <a:r>
              <a:rPr lang="en-US" sz="2400" dirty="0" err="1" smtClean="0">
                <a:latin typeface="Arial Nova" panose="020B0604020202020204" pitchFamily="34" charset="0"/>
              </a:rPr>
              <a:t>paesi</a:t>
            </a:r>
            <a:r>
              <a:rPr lang="en-US" sz="2400" dirty="0" smtClean="0">
                <a:latin typeface="Arial Nova" panose="020B0604020202020204" pitchFamily="34" charset="0"/>
              </a:rPr>
              <a:t> </a:t>
            </a:r>
            <a:r>
              <a:rPr lang="en-US" sz="2400" dirty="0" err="1" smtClean="0">
                <a:latin typeface="Arial Nova" panose="020B0604020202020204" pitchFamily="34" charset="0"/>
              </a:rPr>
              <a:t>che</a:t>
            </a:r>
            <a:r>
              <a:rPr lang="en-US" sz="2400" dirty="0" smtClean="0">
                <a:latin typeface="Arial Nova" panose="020B0604020202020204" pitchFamily="34" charset="0"/>
              </a:rPr>
              <a:t> non </a:t>
            </a:r>
            <a:r>
              <a:rPr lang="en-US" sz="2400" dirty="0" err="1" smtClean="0">
                <a:latin typeface="Arial Nova" panose="020B0604020202020204" pitchFamily="34" charset="0"/>
              </a:rPr>
              <a:t>sfruttano</a:t>
            </a:r>
            <a:r>
              <a:rPr lang="en-US" sz="2400" dirty="0" smtClean="0">
                <a:latin typeface="Arial Nova" panose="020B0604020202020204" pitchFamily="34" charset="0"/>
              </a:rPr>
              <a:t> molto </a:t>
            </a:r>
            <a:r>
              <a:rPr lang="en-US" sz="2400" dirty="0" err="1" smtClean="0">
                <a:latin typeface="Arial Nova" panose="020B0604020202020204" pitchFamily="34" charset="0"/>
              </a:rPr>
              <a:t>queste</a:t>
            </a:r>
            <a:r>
              <a:rPr lang="en-US" sz="2400" dirty="0" smtClean="0">
                <a:latin typeface="Arial Nova" panose="020B0604020202020204" pitchFamily="34" charset="0"/>
              </a:rPr>
              <a:t> </a:t>
            </a:r>
            <a:r>
              <a:rPr lang="en-US" sz="2400" dirty="0" err="1" smtClean="0">
                <a:latin typeface="Arial Nova" panose="020B0604020202020204" pitchFamily="34" charset="0"/>
              </a:rPr>
              <a:t>risorse</a:t>
            </a:r>
            <a:endParaRPr lang="en-US" dirty="0"/>
          </a:p>
        </p:txBody>
      </p:sp>
    </p:spTree>
    <p:extLst>
      <p:ext uri="{BB962C8B-B14F-4D97-AF65-F5344CB8AC3E}">
        <p14:creationId xmlns:p14="http://schemas.microsoft.com/office/powerpoint/2010/main" xmlns="" val="270288535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3">
            <a:extLst>
              <a:ext uri="{FF2B5EF4-FFF2-40B4-BE49-F238E27FC236}">
                <a16:creationId xmlns:a16="http://schemas.microsoft.com/office/drawing/2014/main" xmlns="" id="{F74BD1D0-39F9-49B4-865F-B72EA5D53C3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Picture 9">
            <a:extLst>
              <a:ext uri="{FF2B5EF4-FFF2-40B4-BE49-F238E27FC236}">
                <a16:creationId xmlns:a16="http://schemas.microsoft.com/office/drawing/2014/main" xmlns="" id="{702050CA-1E16-44B0-9569-85768F8727B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Immagine 33">
            <a:extLst>
              <a:ext uri="{FF2B5EF4-FFF2-40B4-BE49-F238E27FC236}">
                <a16:creationId xmlns:a16="http://schemas.microsoft.com/office/drawing/2014/main" xmlns="" id="{09583486-2BDE-4E35-A3EF-0FF720E4C71B}"/>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ttangolo 1">
            <a:extLst>
              <a:ext uri="{FF2B5EF4-FFF2-40B4-BE49-F238E27FC236}">
                <a16:creationId xmlns:a16="http://schemas.microsoft.com/office/drawing/2014/main" xmlns="" id="{61D500A0-A271-40CC-AB40-2FF2963654F4}"/>
              </a:ext>
            </a:extLst>
          </p:cNvPr>
          <p:cNvSpPr/>
          <p:nvPr/>
        </p:nvSpPr>
        <p:spPr>
          <a:xfrm>
            <a:off x="158776" y="1719576"/>
            <a:ext cx="10302875" cy="1077218"/>
          </a:xfrm>
          <a:prstGeom prst="rect">
            <a:avLst/>
          </a:prstGeom>
        </p:spPr>
        <p:txBody>
          <a:bodyPr>
            <a:spAutoFit/>
          </a:bodyPr>
          <a:lstStyle/>
          <a:p>
            <a:pPr marL="457200" indent="-457200">
              <a:buFont typeface="Arial" panose="020B0604020202020204" pitchFamily="34" charset="0"/>
              <a:buChar char="•"/>
              <a:defRPr/>
            </a:pPr>
            <a:r>
              <a:rPr lang="it-IT" sz="3200" b="1" dirty="0" smtClean="0"/>
              <a:t>Fino a che punto </a:t>
            </a:r>
            <a:r>
              <a:rPr lang="it-IT" sz="3200" b="1" dirty="0" smtClean="0"/>
              <a:t>il turismo culturale contribuisce alla crescita economica? </a:t>
            </a:r>
            <a:r>
              <a:rPr lang="en-US" altLang="es-ES" sz="3200" b="1" dirty="0" smtClean="0">
                <a:latin typeface="Arial Rounded MT Bold" panose="020F0704030504030204" pitchFamily="34" charset="0"/>
              </a:rPr>
              <a:t>(</a:t>
            </a:r>
            <a:r>
              <a:rPr lang="en-US" altLang="es-ES" sz="3200" b="1" dirty="0">
                <a:latin typeface="Arial Rounded MT Bold" panose="020F0704030504030204" pitchFamily="34" charset="0"/>
              </a:rPr>
              <a:t>in </a:t>
            </a:r>
            <a:r>
              <a:rPr lang="en-US" altLang="es-ES" sz="3200" b="1" dirty="0" smtClean="0">
                <a:latin typeface="Arial Rounded MT Bold" panose="020F0704030504030204" pitchFamily="34" charset="0"/>
              </a:rPr>
              <a:t>UE)</a:t>
            </a:r>
            <a:endParaRPr lang="en-GB" altLang="es-ES" sz="3200" b="1" dirty="0">
              <a:latin typeface="Arial Rounded MT Bold" panose="020F0704030504030204" pitchFamily="34" charset="0"/>
            </a:endParaRPr>
          </a:p>
        </p:txBody>
      </p:sp>
      <p:grpSp>
        <p:nvGrpSpPr>
          <p:cNvPr id="9" name="Grupo 8">
            <a:extLst>
              <a:ext uri="{FF2B5EF4-FFF2-40B4-BE49-F238E27FC236}">
                <a16:creationId xmlns:a16="http://schemas.microsoft.com/office/drawing/2014/main" xmlns="" id="{3CDA401F-07C2-4023-B160-12EBE0F63606}"/>
              </a:ext>
            </a:extLst>
          </p:cNvPr>
          <p:cNvGrpSpPr/>
          <p:nvPr/>
        </p:nvGrpSpPr>
        <p:grpSpPr>
          <a:xfrm>
            <a:off x="1445419" y="2897662"/>
            <a:ext cx="4938737" cy="3199071"/>
            <a:chOff x="2776201" y="2938776"/>
            <a:chExt cx="4765768" cy="2997335"/>
          </a:xfrm>
        </p:grpSpPr>
        <p:pic>
          <p:nvPicPr>
            <p:cNvPr id="4" name="Imagen 3">
              <a:extLst>
                <a:ext uri="{FF2B5EF4-FFF2-40B4-BE49-F238E27FC236}">
                  <a16:creationId xmlns:a16="http://schemas.microsoft.com/office/drawing/2014/main" xmlns="" id="{DC78EED7-4F8D-4F6E-B912-7F05F89FCDD4}"/>
                </a:ext>
              </a:extLst>
            </p:cNvPr>
            <p:cNvPicPr>
              <a:picLocks noChangeAspect="1"/>
            </p:cNvPicPr>
            <p:nvPr/>
          </p:nvPicPr>
          <p:blipFill>
            <a:blip r:embed="rId5"/>
            <a:stretch>
              <a:fillRect/>
            </a:stretch>
          </p:blipFill>
          <p:spPr>
            <a:xfrm>
              <a:off x="3078457" y="2938776"/>
              <a:ext cx="4463512" cy="1298602"/>
            </a:xfrm>
            <a:prstGeom prst="rect">
              <a:avLst/>
            </a:prstGeom>
          </p:spPr>
        </p:pic>
        <p:pic>
          <p:nvPicPr>
            <p:cNvPr id="8" name="Imagen 7">
              <a:extLst>
                <a:ext uri="{FF2B5EF4-FFF2-40B4-BE49-F238E27FC236}">
                  <a16:creationId xmlns:a16="http://schemas.microsoft.com/office/drawing/2014/main" xmlns="" id="{7BF680D5-1CD0-4F49-B863-EF129C0D0147}"/>
                </a:ext>
              </a:extLst>
            </p:cNvPr>
            <p:cNvPicPr>
              <a:picLocks noChangeAspect="1"/>
            </p:cNvPicPr>
            <p:nvPr/>
          </p:nvPicPr>
          <p:blipFill>
            <a:blip r:embed="rId6"/>
            <a:stretch>
              <a:fillRect/>
            </a:stretch>
          </p:blipFill>
          <p:spPr>
            <a:xfrm>
              <a:off x="2776201" y="4061207"/>
              <a:ext cx="4525505" cy="1874904"/>
            </a:xfrm>
            <a:prstGeom prst="rect">
              <a:avLst/>
            </a:prstGeom>
          </p:spPr>
        </p:pic>
      </p:grpSp>
      <p:sp>
        <p:nvSpPr>
          <p:cNvPr id="10" name="CuadroTexto 9">
            <a:extLst>
              <a:ext uri="{FF2B5EF4-FFF2-40B4-BE49-F238E27FC236}">
                <a16:creationId xmlns:a16="http://schemas.microsoft.com/office/drawing/2014/main" xmlns="" id="{A8C33E0E-2581-4FD9-A143-C40E3A245FD6}"/>
              </a:ext>
            </a:extLst>
          </p:cNvPr>
          <p:cNvSpPr txBox="1"/>
          <p:nvPr/>
        </p:nvSpPr>
        <p:spPr>
          <a:xfrm>
            <a:off x="6135173" y="5067289"/>
            <a:ext cx="5841485" cy="584775"/>
          </a:xfrm>
          <a:prstGeom prst="rect">
            <a:avLst/>
          </a:prstGeom>
          <a:noFill/>
        </p:spPr>
        <p:txBody>
          <a:bodyPr wrap="square" rtlCol="0">
            <a:spAutoFit/>
          </a:bodyPr>
          <a:lstStyle/>
          <a:p>
            <a:r>
              <a:rPr lang="en-US" sz="1600" i="1" dirty="0" err="1" smtClean="0"/>
              <a:t>Fonte</a:t>
            </a:r>
            <a:r>
              <a:rPr lang="en-US" sz="1600" i="1" dirty="0" smtClean="0"/>
              <a:t>: </a:t>
            </a:r>
            <a:r>
              <a:rPr lang="en-US" sz="1600" i="1" dirty="0"/>
              <a:t>European Commission (2017), Spotlight on the European Year of Cultural Heritage 2018</a:t>
            </a:r>
          </a:p>
        </p:txBody>
      </p:sp>
    </p:spTree>
    <p:extLst>
      <p:ext uri="{BB962C8B-B14F-4D97-AF65-F5344CB8AC3E}">
        <p14:creationId xmlns:p14="http://schemas.microsoft.com/office/powerpoint/2010/main" xmlns="" val="3970406524"/>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3">
            <a:extLst>
              <a:ext uri="{FF2B5EF4-FFF2-40B4-BE49-F238E27FC236}">
                <a16:creationId xmlns:a16="http://schemas.microsoft.com/office/drawing/2014/main" xmlns="" id="{F74BD1D0-39F9-49B4-865F-B72EA5D53C3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Picture 9">
            <a:extLst>
              <a:ext uri="{FF2B5EF4-FFF2-40B4-BE49-F238E27FC236}">
                <a16:creationId xmlns:a16="http://schemas.microsoft.com/office/drawing/2014/main" xmlns="" id="{702050CA-1E16-44B0-9569-85768F8727B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Immagine 33">
            <a:extLst>
              <a:ext uri="{FF2B5EF4-FFF2-40B4-BE49-F238E27FC236}">
                <a16:creationId xmlns:a16="http://schemas.microsoft.com/office/drawing/2014/main" xmlns="" id="{09583486-2BDE-4E35-A3EF-0FF720E4C71B}"/>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ttangolo 1">
            <a:extLst>
              <a:ext uri="{FF2B5EF4-FFF2-40B4-BE49-F238E27FC236}">
                <a16:creationId xmlns:a16="http://schemas.microsoft.com/office/drawing/2014/main" xmlns="" id="{61D500A0-A271-40CC-AB40-2FF2963654F4}"/>
              </a:ext>
            </a:extLst>
          </p:cNvPr>
          <p:cNvSpPr/>
          <p:nvPr/>
        </p:nvSpPr>
        <p:spPr>
          <a:xfrm>
            <a:off x="0" y="1792397"/>
            <a:ext cx="8339137" cy="6432530"/>
          </a:xfrm>
          <a:prstGeom prst="rect">
            <a:avLst/>
          </a:prstGeom>
        </p:spPr>
        <p:txBody>
          <a:bodyPr wrap="square">
            <a:spAutoFit/>
          </a:bodyPr>
          <a:lstStyle/>
          <a:p>
            <a:pPr marL="457200" indent="-457200">
              <a:buFont typeface="Arial" panose="020B0604020202020204" pitchFamily="34" charset="0"/>
              <a:buChar char="•"/>
              <a:defRPr/>
            </a:pPr>
            <a:r>
              <a:rPr lang="en-US" altLang="es-ES" sz="3200" dirty="0" smtClean="0">
                <a:latin typeface="Arial Rounded MT Bold" panose="020F0704030504030204" pitchFamily="34" charset="0"/>
              </a:rPr>
              <a:t>Il </a:t>
            </a:r>
            <a:r>
              <a:rPr lang="en-US" altLang="es-ES" sz="3200" dirty="0" err="1" smtClean="0">
                <a:latin typeface="Arial Rounded MT Bold" panose="020F0704030504030204" pitchFamily="34" charset="0"/>
              </a:rPr>
              <a:t>Patrimonio</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Culturale</a:t>
            </a:r>
            <a:r>
              <a:rPr lang="en-US" altLang="es-ES" sz="3200" dirty="0" smtClean="0">
                <a:latin typeface="Arial Rounded MT Bold" panose="020F0704030504030204" pitchFamily="34" charset="0"/>
              </a:rPr>
              <a:t> e la </a:t>
            </a:r>
            <a:r>
              <a:rPr lang="en-US" altLang="es-ES" sz="3200" dirty="0" err="1" smtClean="0">
                <a:latin typeface="Arial Rounded MT Bold" panose="020F0704030504030204" pitchFamily="34" charset="0"/>
              </a:rPr>
              <a:t>crescita</a:t>
            </a:r>
            <a:r>
              <a:rPr lang="en-US" altLang="es-ES" sz="3200" dirty="0" smtClean="0">
                <a:latin typeface="Arial Rounded MT Bold" panose="020F0704030504030204" pitchFamily="34" charset="0"/>
              </a:rPr>
              <a:t> </a:t>
            </a:r>
            <a:r>
              <a:rPr lang="en-US" altLang="es-ES" sz="3200" dirty="0" err="1" smtClean="0">
                <a:latin typeface="Arial Rounded MT Bold" panose="020F0704030504030204" pitchFamily="34" charset="0"/>
              </a:rPr>
              <a:t>economica</a:t>
            </a:r>
            <a:endParaRPr lang="en-US" altLang="es-ES" sz="3200" dirty="0">
              <a:latin typeface="Arial Rounded MT Bold" panose="020F0704030504030204" pitchFamily="34" charset="0"/>
            </a:endParaRPr>
          </a:p>
          <a:p>
            <a:pPr marL="914400" lvl="1" indent="-457200">
              <a:buFont typeface="Arial Rounded MT Bold" panose="020F0704030504030204" pitchFamily="34" charset="0"/>
              <a:buChar char="–"/>
              <a:defRPr/>
            </a:pPr>
            <a:r>
              <a:rPr lang="it-IT" sz="2800" b="1" dirty="0" smtClean="0"/>
              <a:t>La </a:t>
            </a:r>
            <a:r>
              <a:rPr lang="it-IT" sz="2800" b="1" dirty="0" smtClean="0"/>
              <a:t>conservazione </a:t>
            </a:r>
            <a:r>
              <a:rPr lang="it-IT" sz="2800" b="1" dirty="0" smtClean="0"/>
              <a:t>del patrimonio Culturale </a:t>
            </a:r>
            <a:r>
              <a:rPr lang="it-IT" sz="2800" b="1" dirty="0" smtClean="0"/>
              <a:t>può essere vista come un ostacolo allo sviluppo economico, ma un ampio corpus di ricerche ha mostrato la relazione positiva tra conservazione </a:t>
            </a:r>
            <a:r>
              <a:rPr lang="it-IT" sz="2800" b="1" dirty="0" smtClean="0"/>
              <a:t>dei beni culturali </a:t>
            </a:r>
            <a:r>
              <a:rPr lang="it-IT" sz="2800" b="1" dirty="0" smtClean="0"/>
              <a:t>e sviluppo economico: non solo turismo ma rivitalizzazione dei centri storici delle città</a:t>
            </a:r>
            <a:endParaRPr lang="en-US" altLang="es-ES" sz="2800" b="1" dirty="0">
              <a:latin typeface="Arial Rounded MT Bold" panose="020F0704030504030204" pitchFamily="34" charset="0"/>
            </a:endParaRPr>
          </a:p>
          <a:p>
            <a:pPr lvl="1">
              <a:defRPr/>
            </a:pPr>
            <a:endParaRPr lang="en-US" sz="2800" dirty="0">
              <a:latin typeface="Arial Rounded MT Bold" panose="020F0704030504030204" pitchFamily="34" charset="0"/>
            </a:endParaRPr>
          </a:p>
          <a:p>
            <a:pPr marL="457200" indent="-457200">
              <a:buFont typeface="Arial" panose="020B0604020202020204" pitchFamily="34" charset="0"/>
              <a:buChar char="•"/>
              <a:defRPr/>
            </a:pP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endParaRPr lang="en-GB" altLang="es-ES" sz="3200" dirty="0">
              <a:latin typeface="Arial Rounded MT Bold" panose="020F0704030504030204" pitchFamily="34" charset="0"/>
            </a:endParaRPr>
          </a:p>
        </p:txBody>
      </p:sp>
      <p:pic>
        <p:nvPicPr>
          <p:cNvPr id="4" name="Imagen 3" descr="Imagen que contiene carretera, lugar&#10;&#10;Descripción generada automáticamente">
            <a:extLst>
              <a:ext uri="{FF2B5EF4-FFF2-40B4-BE49-F238E27FC236}">
                <a16:creationId xmlns:a16="http://schemas.microsoft.com/office/drawing/2014/main" xmlns="" id="{978B433C-03AF-46BD-B33E-84744C5D62BB}"/>
              </a:ext>
            </a:extLst>
          </p:cNvPr>
          <p:cNvPicPr>
            <a:picLocks noChangeAspect="1"/>
          </p:cNvPicPr>
          <p:nvPr/>
        </p:nvPicPr>
        <p:blipFill>
          <a:blip r:embed="rId5"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flipH="1">
            <a:off x="9353869" y="179719"/>
            <a:ext cx="2668406" cy="1520992"/>
          </a:xfrm>
          <a:prstGeom prst="rect">
            <a:avLst/>
          </a:prstGeom>
        </p:spPr>
      </p:pic>
      <p:pic>
        <p:nvPicPr>
          <p:cNvPr id="7" name="Imagen 6" descr="Imagen que contiene edificio, exterior, calle, ciudad&#10;&#10;Descripción generada automáticamente">
            <a:extLst>
              <a:ext uri="{FF2B5EF4-FFF2-40B4-BE49-F238E27FC236}">
                <a16:creationId xmlns:a16="http://schemas.microsoft.com/office/drawing/2014/main" xmlns="" id="{462401C3-D0A3-4E70-BBEE-21DF58FF5FC0}"/>
              </a:ext>
            </a:extLst>
          </p:cNvPr>
          <p:cNvPicPr>
            <a:picLocks noChangeAspect="1"/>
          </p:cNvPicPr>
          <p:nvPr/>
        </p:nvPicPr>
        <p:blipFill>
          <a:blip r:embed="rId7" cstate="print">
            <a:extLst>
              <a:ext uri="{28A0092B-C50C-407E-A947-70E740481C1C}">
                <a14:useLocalDpi xmlns:a14="http://schemas.microsoft.com/office/drawing/2010/main" xmlns="" val="0"/>
              </a:ext>
              <a:ext uri="{837473B0-CC2E-450A-ABE3-18F120FF3D39}">
                <a1611:picAttrSrcUrl xmlns:a1611="http://schemas.microsoft.com/office/drawing/2016/11/main" xmlns="" r:id="rId8"/>
              </a:ext>
            </a:extLst>
          </a:blip>
          <a:stretch>
            <a:fillRect/>
          </a:stretch>
        </p:blipFill>
        <p:spPr>
          <a:xfrm>
            <a:off x="8339137" y="1774825"/>
            <a:ext cx="1773841" cy="2365121"/>
          </a:xfrm>
          <a:prstGeom prst="rect">
            <a:avLst/>
          </a:prstGeom>
        </p:spPr>
      </p:pic>
      <p:pic>
        <p:nvPicPr>
          <p:cNvPr id="10" name="Imagen 9" descr="Un edificio de piedra&#10;&#10;Descripción generada automáticamente">
            <a:extLst>
              <a:ext uri="{FF2B5EF4-FFF2-40B4-BE49-F238E27FC236}">
                <a16:creationId xmlns:a16="http://schemas.microsoft.com/office/drawing/2014/main" xmlns="" id="{BD2B5B25-76C2-49FB-B641-E6DD06C1EBF3}"/>
              </a:ext>
            </a:extLst>
          </p:cNvPr>
          <p:cNvPicPr>
            <a:picLocks noChangeAspect="1"/>
          </p:cNvPicPr>
          <p:nvPr/>
        </p:nvPicPr>
        <p:blipFill>
          <a:blip r:embed="rId9" cstate="print">
            <a:extLst>
              <a:ext uri="{28A0092B-C50C-407E-A947-70E740481C1C}">
                <a14:useLocalDpi xmlns:a14="http://schemas.microsoft.com/office/drawing/2010/main" xmlns="" val="0"/>
              </a:ext>
              <a:ext uri="{837473B0-CC2E-450A-ABE3-18F120FF3D39}">
                <a1611:picAttrSrcUrl xmlns:a1611="http://schemas.microsoft.com/office/drawing/2016/11/main" xmlns="" r:id="rId10"/>
              </a:ext>
            </a:extLst>
          </a:blip>
          <a:stretch>
            <a:fillRect/>
          </a:stretch>
        </p:blipFill>
        <p:spPr>
          <a:xfrm>
            <a:off x="10248433" y="3552356"/>
            <a:ext cx="1773842" cy="2365429"/>
          </a:xfrm>
          <a:prstGeom prst="rect">
            <a:avLst/>
          </a:prstGeom>
        </p:spPr>
      </p:pic>
    </p:spTree>
    <p:extLst>
      <p:ext uri="{BB962C8B-B14F-4D97-AF65-F5344CB8AC3E}">
        <p14:creationId xmlns:p14="http://schemas.microsoft.com/office/powerpoint/2010/main" xmlns="" val="3955868661"/>
      </p:ext>
    </p:extLst>
  </p:cSld>
  <p:clrMapOvr>
    <a:masterClrMapping/>
  </p:clrMapOvr>
  <p:transition advClick="0"/>
</p:sld>
</file>

<file path=ppt/theme/theme1.xml><?xml version="1.0" encoding="utf-8"?>
<a:theme xmlns:a="http://schemas.openxmlformats.org/drawingml/2006/main" name="Office Theme">
  <a:themeElements>
    <a:clrScheme name="ZColor Modern">
      <a:dk1>
        <a:srgbClr val="000000"/>
      </a:dk1>
      <a:lt1>
        <a:srgbClr val="FFFFFF"/>
      </a:lt1>
      <a:dk2>
        <a:srgbClr val="414141"/>
      </a:dk2>
      <a:lt2>
        <a:srgbClr val="E7E6E6"/>
      </a:lt2>
      <a:accent1>
        <a:srgbClr val="69AFDC"/>
      </a:accent1>
      <a:accent2>
        <a:srgbClr val="69C8C3"/>
      </a:accent2>
      <a:accent3>
        <a:srgbClr val="EB6469"/>
      </a:accent3>
      <a:accent4>
        <a:srgbClr val="FFC346"/>
      </a:accent4>
      <a:accent5>
        <a:srgbClr val="C86EAA"/>
      </a:accent5>
      <a:accent6>
        <a:srgbClr val="96C855"/>
      </a:accent6>
      <a:hlink>
        <a:srgbClr val="0563C1"/>
      </a:hlink>
      <a:folHlink>
        <a:srgbClr val="954F72"/>
      </a:folHlink>
    </a:clrScheme>
    <a:fontScheme name="Custom 9">
      <a:majorFont>
        <a:latin typeface="Raleway"/>
        <a:ea typeface=""/>
        <a:cs typeface=""/>
      </a:majorFont>
      <a:minorFont>
        <a:latin typeface="Raleway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ZColor Modern">
    <a:dk1>
      <a:srgbClr val="000000"/>
    </a:dk1>
    <a:lt1>
      <a:srgbClr val="FFFFFF"/>
    </a:lt1>
    <a:dk2>
      <a:srgbClr val="414141"/>
    </a:dk2>
    <a:lt2>
      <a:srgbClr val="E7E6E6"/>
    </a:lt2>
    <a:accent1>
      <a:srgbClr val="69AFDC"/>
    </a:accent1>
    <a:accent2>
      <a:srgbClr val="69C8C3"/>
    </a:accent2>
    <a:accent3>
      <a:srgbClr val="EB6469"/>
    </a:accent3>
    <a:accent4>
      <a:srgbClr val="FFC346"/>
    </a:accent4>
    <a:accent5>
      <a:srgbClr val="C86EAA"/>
    </a:accent5>
    <a:accent6>
      <a:srgbClr val="96C855"/>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1141</TotalTime>
  <Words>798</Words>
  <Application>Microsoft Office PowerPoint</Application>
  <PresentationFormat>Personalizzato</PresentationFormat>
  <Paragraphs>77</Paragraphs>
  <Slides>17</Slides>
  <Notes>0</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GraphicBulb</dc:creator>
  <cp:lastModifiedBy>IHF Europe</cp:lastModifiedBy>
  <cp:revision>82</cp:revision>
  <dcterms:created xsi:type="dcterms:W3CDTF">2018-07-20T01:47:35Z</dcterms:created>
  <dcterms:modified xsi:type="dcterms:W3CDTF">2021-01-13T11:42:42Z</dcterms:modified>
</cp:coreProperties>
</file>